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7"/>
  </p:handoutMasterIdLst>
  <p:sldIdLst>
    <p:sldId id="269" r:id="rId3"/>
    <p:sldId id="257" r:id="rId5"/>
    <p:sldId id="262" r:id="rId6"/>
    <p:sldId id="341" r:id="rId7"/>
    <p:sldId id="343" r:id="rId8"/>
    <p:sldId id="290" r:id="rId9"/>
    <p:sldId id="346" r:id="rId10"/>
    <p:sldId id="345" r:id="rId11"/>
    <p:sldId id="348" r:id="rId12"/>
    <p:sldId id="349" r:id="rId13"/>
    <p:sldId id="350" r:id="rId14"/>
    <p:sldId id="376" r:id="rId15"/>
    <p:sldId id="303" r:id="rId16"/>
    <p:sldId id="377" r:id="rId17"/>
    <p:sldId id="405" r:id="rId18"/>
    <p:sldId id="403" r:id="rId19"/>
    <p:sldId id="406" r:id="rId20"/>
    <p:sldId id="409" r:id="rId21"/>
    <p:sldId id="411" r:id="rId22"/>
    <p:sldId id="413" r:id="rId23"/>
    <p:sldId id="414" r:id="rId24"/>
    <p:sldId id="416" r:id="rId25"/>
    <p:sldId id="417" r:id="rId26"/>
    <p:sldId id="415" r:id="rId27"/>
    <p:sldId id="418" r:id="rId28"/>
    <p:sldId id="419" r:id="rId29"/>
    <p:sldId id="421" r:id="rId30"/>
    <p:sldId id="422" r:id="rId31"/>
    <p:sldId id="423" r:id="rId32"/>
    <p:sldId id="424" r:id="rId33"/>
    <p:sldId id="426" r:id="rId34"/>
    <p:sldId id="514" r:id="rId35"/>
    <p:sldId id="427" r:id="rId36"/>
    <p:sldId id="428" r:id="rId37"/>
    <p:sldId id="431" r:id="rId38"/>
    <p:sldId id="430" r:id="rId39"/>
    <p:sldId id="429" r:id="rId40"/>
    <p:sldId id="432" r:id="rId41"/>
    <p:sldId id="433" r:id="rId42"/>
    <p:sldId id="434" r:id="rId43"/>
    <p:sldId id="436" r:id="rId44"/>
    <p:sldId id="446" r:id="rId45"/>
    <p:sldId id="479" r:id="rId46"/>
    <p:sldId id="438" r:id="rId47"/>
    <p:sldId id="444" r:id="rId48"/>
    <p:sldId id="440" r:id="rId49"/>
    <p:sldId id="447" r:id="rId50"/>
    <p:sldId id="448" r:id="rId51"/>
    <p:sldId id="402" r:id="rId52"/>
    <p:sldId id="516" r:id="rId53"/>
    <p:sldId id="476" r:id="rId54"/>
    <p:sldId id="477" r:id="rId55"/>
    <p:sldId id="515" r:id="rId56"/>
    <p:sldId id="463" r:id="rId57"/>
    <p:sldId id="461" r:id="rId58"/>
    <p:sldId id="466" r:id="rId59"/>
    <p:sldId id="462" r:id="rId60"/>
    <p:sldId id="464" r:id="rId61"/>
    <p:sldId id="465" r:id="rId62"/>
    <p:sldId id="517" r:id="rId63"/>
    <p:sldId id="557" r:id="rId64"/>
    <p:sldId id="575" r:id="rId65"/>
    <p:sldId id="576" r:id="rId66"/>
    <p:sldId id="518" r:id="rId67"/>
    <p:sldId id="478" r:id="rId68"/>
    <p:sldId id="504" r:id="rId69"/>
    <p:sldId id="519" r:id="rId70"/>
    <p:sldId id="506" r:id="rId71"/>
    <p:sldId id="511" r:id="rId72"/>
    <p:sldId id="505" r:id="rId73"/>
    <p:sldId id="507" r:id="rId74"/>
    <p:sldId id="459" r:id="rId75"/>
    <p:sldId id="263" r:id="rId76"/>
  </p:sldIdLst>
  <p:sldSz cx="12192000" cy="6858000"/>
  <p:notesSz cx="7103745" cy="10234295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5D5D5D"/>
    <a:srgbClr val="575959"/>
    <a:srgbClr val="524E4D"/>
    <a:srgbClr val="4B4A48"/>
    <a:srgbClr val="DB0716"/>
    <a:srgbClr val="595959"/>
    <a:srgbClr val="DC0817"/>
    <a:srgbClr val="C9C9C9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34" autoAdjust="0"/>
    <p:restoredTop sz="94660"/>
  </p:normalViewPr>
  <p:slideViewPr>
    <p:cSldViewPr snapToGrid="0" showGuides="1">
      <p:cViewPr varScale="1">
        <p:scale>
          <a:sx n="136" d="100"/>
          <a:sy n="136" d="100"/>
        </p:scale>
        <p:origin x="132" y="714"/>
      </p:cViewPr>
      <p:guideLst>
        <p:guide orient="horz" pos="212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pPr fontAlgn="auto"/>
            <a:fld id="{0F9B84EA-7D68-4D60-9CB1-D50884785D1C}" type="datetimeFigureOut">
              <a:rPr lang="zh-CN" altLang="en-US" sz="1245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pPr fontAlgn="auto"/>
            <a:fld id="{8D4E0FC9-F1F8-4FAE-9988-3BA365CFD46F}" type="slidenum">
              <a:rPr lang="zh-CN" altLang="en-US" sz="1245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6C8D182-E4C8-4120-9249-FC9774456FF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922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21" name="备注占位符 4"/>
          <p:cNvSpPr>
            <a:spLocks noGrp="1"/>
          </p:cNvSpPr>
          <p:nvPr>
            <p:ph type="body" sz="quarter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5D0DACE-38E0-42D2-9336-2B707D34BC6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在了解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Nestjs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的核心概念之前我们先学习学习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Tyepscript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装饰器的使用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因为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nestjs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中是使用了大量的装饰器的写法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同时也是通过就是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使用装饰器去实现依赖注入和控制反转，面向切面编程等思想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优势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lvl="1" algn="l"/>
            <a:r>
              <a:rPr lang="zh-CN" altLang="en-US">
                <a:sym typeface="+mn-ea"/>
              </a:rPr>
              <a:t>便于抽离各种各样的与函数逻辑本身无关的、重复性的代码。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图中声明了一个</a:t>
            </a:r>
            <a:r>
              <a:rPr lang="en-US" altLang="zh-CN"/>
              <a:t>testable</a:t>
            </a:r>
            <a:r>
              <a:rPr lang="zh-CN" altLang="en-US"/>
              <a:t>装饰器，运行时修改</a:t>
            </a:r>
            <a:r>
              <a:rPr lang="en-US" altLang="zh-CN"/>
              <a:t>MyTestableClass</a:t>
            </a:r>
            <a:r>
              <a:rPr lang="zh-CN" altLang="en-US"/>
              <a:t>类，所以</a:t>
            </a:r>
            <a:r>
              <a:rPr lang="en-US" altLang="zh-CN"/>
              <a:t>MyTestableClass</a:t>
            </a:r>
            <a:r>
              <a:rPr lang="zh-CN" altLang="en-US"/>
              <a:t>的</a:t>
            </a:r>
            <a:r>
              <a:rPr lang="en-US" altLang="zh-CN"/>
              <a:t>isTestable</a:t>
            </a:r>
            <a:r>
              <a:rPr lang="zh-CN" altLang="en-US"/>
              <a:t>属性是</a:t>
            </a:r>
            <a:r>
              <a:rPr lang="en-US" altLang="zh-CN"/>
              <a:t>true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注意这是一个无参装饰器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刚刚我们写的类装饰器是没有办法传入参数的，有了装饰器工厂，装饰器就可以接收参数了，</a:t>
            </a:r>
            <a:endParaRPr lang="zh-CN" altLang="en-US"/>
          </a:p>
          <a:p>
            <a:r>
              <a:rPr lang="zh-CN" altLang="en-US"/>
              <a:t>这里只是在先前的装饰器上面又套了一层函数， 返回一个装饰器，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图中声明了一个</a:t>
            </a:r>
            <a:r>
              <a:rPr lang="en-US" altLang="zh-CN"/>
              <a:t>testable</a:t>
            </a:r>
            <a:r>
              <a:rPr lang="zh-CN" altLang="en-US"/>
              <a:t>装饰器，运行时修改</a:t>
            </a:r>
            <a:r>
              <a:rPr lang="en-US" altLang="zh-CN"/>
              <a:t>MyTestableClass</a:t>
            </a:r>
            <a:r>
              <a:rPr lang="zh-CN" altLang="en-US"/>
              <a:t>类，所以</a:t>
            </a:r>
            <a:r>
              <a:rPr lang="en-US" altLang="zh-CN"/>
              <a:t>MyTestableClass</a:t>
            </a:r>
            <a:r>
              <a:rPr lang="zh-CN" altLang="en-US"/>
              <a:t>的</a:t>
            </a:r>
            <a:r>
              <a:rPr lang="en-US" altLang="zh-CN"/>
              <a:t>isTestable</a:t>
            </a:r>
            <a:r>
              <a:rPr lang="zh-CN" altLang="en-US"/>
              <a:t>属性是</a:t>
            </a:r>
            <a:r>
              <a:rPr lang="en-US" altLang="zh-CN"/>
              <a:t>true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注意这是一个无参装饰器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由于装饰器的语法还在试验阶段，更多的装饰器写法可以自行到</a:t>
            </a:r>
            <a:r>
              <a:rPr lang="en-US" altLang="zh-CN"/>
              <a:t>typescript</a:t>
            </a:r>
            <a:r>
              <a:rPr lang="zh-CN" altLang="en-US"/>
              <a:t>官网学习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/>
              <a:t>更多的装饰器使用我就不再这里详细讲了，讲装饰器主要是为了帮助大家熟悉</a:t>
            </a:r>
            <a:r>
              <a:rPr lang="en-US" altLang="zh-CN"/>
              <a:t>nestjs</a:t>
            </a:r>
            <a:r>
              <a:rPr lang="zh-CN" altLang="en-US"/>
              <a:t>写法</a:t>
            </a:r>
            <a:endParaRPr lang="zh-CN" altLang="en-US"/>
          </a:p>
          <a:p>
            <a:r>
              <a:rPr lang="zh-CN" altLang="en-US"/>
              <a:t>了解完装饰器之后我们就可以开始</a:t>
            </a:r>
            <a:r>
              <a:rPr lang="en-US" altLang="zh-CN"/>
              <a:t>Nestjs</a:t>
            </a:r>
            <a:r>
              <a:rPr lang="zh-CN" altLang="en-US"/>
              <a:t>一些核心概念的学习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>
                <a:sym typeface="+mn-ea"/>
              </a:rPr>
              <a:t>控制器是一个比较核心功能，所有的业务都是围绕它来开展。Nest也提供很多</a:t>
            </a:r>
            <a:r>
              <a:rPr lang="zh-CN">
                <a:sym typeface="+mn-ea"/>
              </a:rPr>
              <a:t>控制器</a:t>
            </a:r>
            <a:r>
              <a:rPr>
                <a:sym typeface="+mn-ea"/>
              </a:rPr>
              <a:t>相关的装饰器，接下来一一介绍他们</a:t>
            </a:r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en-US" altLang="zh-CN"/>
              <a:t>Nestjs</a:t>
            </a:r>
            <a:r>
              <a:rPr lang="zh-CN" altLang="en-US"/>
              <a:t>框架</a:t>
            </a:r>
            <a:r>
              <a:rPr lang="zh-CN" altLang="en-US"/>
              <a:t>是基于</a:t>
            </a:r>
            <a:r>
              <a:rPr lang="en-US" altLang="zh-CN"/>
              <a:t>Express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这里：</a:t>
            </a:r>
            <a:r>
              <a:rPr lang="en-US" altLang="zh-CN"/>
              <a:t>id</a:t>
            </a:r>
            <a:r>
              <a:rPr lang="zh-CN" altLang="en-US"/>
              <a:t>和</a:t>
            </a:r>
            <a:r>
              <a:rPr lang="en-US" altLang="zh-CN"/>
              <a:t>vue</a:t>
            </a:r>
            <a:r>
              <a:rPr lang="zh-CN" altLang="en-US"/>
              <a:t>路由的参数配置是一样的，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可以看到</a:t>
            </a:r>
            <a:r>
              <a:rPr lang="en-US" altLang="zh-CN"/>
              <a:t>http</a:t>
            </a:r>
            <a:r>
              <a:rPr lang="zh-CN" altLang="en-US"/>
              <a:t>请求先经过中间件再到路由处理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>
                <a:sym typeface="+mn-ea"/>
              </a:rPr>
              <a:t>执行逻辑 等价于 </a:t>
            </a:r>
            <a:r>
              <a:rPr lang="en-US" altLang="zh-CN">
                <a:sym typeface="+mn-ea"/>
              </a:rPr>
              <a:t>Koa </a:t>
            </a:r>
            <a:r>
              <a:rPr lang="zh-CN" altLang="en-US">
                <a:sym typeface="+mn-ea"/>
              </a:rPr>
              <a:t>的 中间件洋葱模型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>
                <a:sym typeface="+mn-ea"/>
              </a:rPr>
              <a:t>这是一个输出程序请求日志的中间件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en-US" altLang="zh-CN"/>
              <a:t>Observable</a:t>
            </a:r>
            <a:r>
              <a:rPr lang="zh-CN" altLang="en-US"/>
              <a:t>在</a:t>
            </a:r>
            <a:r>
              <a:rPr lang="en-US" altLang="zh-CN"/>
              <a:t>rxjs</a:t>
            </a:r>
            <a:r>
              <a:rPr lang="zh-CN" altLang="en-US"/>
              <a:t>中就是可观察对象，代表一个可调用的未来值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en-US" altLang="zh-CN"/>
              <a:t>Observable</a:t>
            </a:r>
            <a:r>
              <a:rPr lang="zh-CN" altLang="en-US"/>
              <a:t>在</a:t>
            </a:r>
            <a:r>
              <a:rPr lang="en-US" altLang="zh-CN"/>
              <a:t>rxjs</a:t>
            </a:r>
            <a:r>
              <a:rPr lang="zh-CN" altLang="en-US"/>
              <a:t>中就是可观察对象，代表一个可调用的未来值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/>
              <a:t>可以看到请求会经过管道</a:t>
            </a:r>
            <a:r>
              <a:rPr lang="en-US" altLang="zh-CN"/>
              <a:t>Pipe </a:t>
            </a:r>
            <a:r>
              <a:rPr lang="zh-CN" altLang="en-US"/>
              <a:t>而程序返回就会经过异常过滤器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可以看到</a:t>
            </a:r>
            <a:r>
              <a:rPr lang="en-US" altLang="zh-CN"/>
              <a:t>http</a:t>
            </a:r>
            <a:r>
              <a:rPr lang="zh-CN" altLang="en-US"/>
              <a:t>请求先经过中间件再到路由处理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可以看到</a:t>
            </a:r>
            <a:r>
              <a:rPr lang="en-US" altLang="zh-CN"/>
              <a:t>http</a:t>
            </a:r>
            <a:r>
              <a:rPr lang="zh-CN" altLang="en-US"/>
              <a:t>请求先经过中间件再到路由处理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实体就是刚刚我们说到的业务实体</a:t>
            </a: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可以看到</a:t>
            </a:r>
            <a:r>
              <a:rPr lang="en-US" altLang="zh-CN"/>
              <a:t>http</a:t>
            </a:r>
            <a:r>
              <a:rPr lang="zh-CN" altLang="en-US"/>
              <a:t>请求先经过中间件再到路由处理</a:t>
            </a: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emf"/><Relationship Id="rId3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256169" y="5187077"/>
            <a:ext cx="392906" cy="1"/>
          </a:xfrm>
          <a:prstGeom prst="line">
            <a:avLst/>
          </a:prstGeom>
          <a:ln w="57150" cmpd="sng">
            <a:solidFill>
              <a:srgbClr val="524E4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副标题 2"/>
          <p:cNvSpPr>
            <a:spLocks noGrp="1"/>
          </p:cNvSpPr>
          <p:nvPr/>
        </p:nvSpPr>
        <p:spPr>
          <a:xfrm>
            <a:off x="660400" y="4066063"/>
            <a:ext cx="3486150" cy="2836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0" algn="dist"/>
            <a:r>
              <a:rPr lang="zh-CN" altLang="en-US" sz="900" b="0" strike="noStrike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j-ea"/>
                <a:cs typeface="+mn-cs"/>
              </a:rPr>
              <a:t>以强认知</a:t>
            </a:r>
            <a:r>
              <a:rPr lang="en-US" altLang="zh-CN" sz="900" b="0" strike="noStrike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j-ea"/>
                <a:cs typeface="+mn-cs"/>
              </a:rPr>
              <a:t>AI</a:t>
            </a:r>
            <a:r>
              <a:rPr lang="zh-CN" altLang="en-US" sz="900" b="0" strike="noStrike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j-ea"/>
                <a:cs typeface="+mn-cs"/>
              </a:rPr>
              <a:t>平台，提升人类福祉</a:t>
            </a:r>
            <a:endParaRPr lang="zh-CN" altLang="en-US" sz="900" b="0" strike="noStrike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  <a:ea typeface="+mj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89760" y="4373331"/>
            <a:ext cx="9144000" cy="1280795"/>
          </a:xfrm>
        </p:spPr>
        <p:txBody>
          <a:bodyPr anchor="b">
            <a:normAutofit/>
          </a:bodyPr>
          <a:lstStyle>
            <a:lvl1pPr algn="r">
              <a:defRPr sz="5200" b="1">
                <a:solidFill>
                  <a:srgbClr val="524E4D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89760" y="5684606"/>
            <a:ext cx="9144000" cy="422910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rgbClr val="524E4D"/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副标题 </a:t>
            </a:r>
            <a:r>
              <a:rPr lang="en-US" altLang="zh-CN" strike="noStrike" noProof="1"/>
              <a:t>/ Dark  Matter AI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09" y="5235134"/>
            <a:ext cx="1273528" cy="587016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11649075" y="5187077"/>
            <a:ext cx="542925" cy="0"/>
          </a:xfrm>
          <a:prstGeom prst="line">
            <a:avLst/>
          </a:prstGeom>
          <a:ln w="57150" cmpd="sng">
            <a:solidFill>
              <a:srgbClr val="DB071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2F2F2"/>
            </a:gs>
            <a:gs pos="100000">
              <a:schemeClr val="tx2"/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 hidden="1"/>
          <p:cNvCxnSpPr/>
          <p:nvPr userDrawn="1"/>
        </p:nvCxnSpPr>
        <p:spPr>
          <a:xfrm>
            <a:off x="742950" y="434975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9EFD9D74-47D9-4702-A33C-335B63B48DB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FABC47A4-756D-490B-A52F-7D9E2C9FC05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96495" y="3529384"/>
            <a:ext cx="2623255" cy="8878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0691813" y="635912"/>
            <a:ext cx="566737" cy="642623"/>
          </a:xfrm>
        </p:spPr>
        <p:txBody>
          <a:bodyPr/>
          <a:lstStyle>
            <a:lvl1pPr mar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zh-CN" altLang="en-US" sz="4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0806113" y="1281431"/>
            <a:ext cx="566737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44250" y="711138"/>
            <a:ext cx="228600" cy="438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285399" y="423384"/>
            <a:ext cx="7789545" cy="363220"/>
          </a:xfrm>
        </p:spPr>
        <p:txBody>
          <a:bodyPr anchor="b">
            <a:noAutofit/>
          </a:bodyPr>
          <a:lstStyle>
            <a:lvl1pPr algn="l">
              <a:defRPr sz="1800" b="1">
                <a:solidFill>
                  <a:srgbClr val="4B4A48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标题一：请在此处写下页面标题</a:t>
            </a:r>
            <a:endParaRPr lang="zh-CN" altLang="en-US" strike="noStrike" noProof="1"/>
          </a:p>
        </p:txBody>
      </p:sp>
      <p:pic>
        <p:nvPicPr>
          <p:cNvPr id="2" name="图片 1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6649" y="328992"/>
            <a:ext cx="302920" cy="513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1675"/>
            <a:ext cx="12192000" cy="1076325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 flipV="1">
            <a:off x="1198721" y="452754"/>
            <a:ext cx="0" cy="280671"/>
          </a:xfrm>
          <a:prstGeom prst="line">
            <a:avLst/>
          </a:prstGeom>
          <a:ln w="34925">
            <a:solidFill>
              <a:srgbClr val="DB0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621943" y="2626640"/>
            <a:ext cx="4005701" cy="902970"/>
          </a:xfrm>
        </p:spPr>
        <p:txBody>
          <a:bodyPr anchor="b">
            <a:noAutofit/>
          </a:bodyPr>
          <a:lstStyle>
            <a:lvl1pPr algn="l">
              <a:defRPr sz="5700" b="1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章节标题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629086" y="3593624"/>
            <a:ext cx="4462901" cy="49657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PART-1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172652" y="535940"/>
            <a:ext cx="7789545" cy="363220"/>
          </a:xfrm>
        </p:spPr>
        <p:txBody>
          <a:bodyPr anchor="b">
            <a:noAutofit/>
          </a:bodyPr>
          <a:lstStyle>
            <a:lvl1pPr algn="ctr">
              <a:defRPr sz="2100" b="1">
                <a:solidFill>
                  <a:srgbClr val="4B4A48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请在此处写下页面标题</a:t>
            </a:r>
            <a:endParaRPr lang="zh-CN" altLang="en-US" strike="noStrike" noProof="1"/>
          </a:p>
        </p:txBody>
      </p:sp>
      <p:pic>
        <p:nvPicPr>
          <p:cNvPr id="2" name="图片 1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6959" y="525461"/>
            <a:ext cx="414972" cy="7040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34597" y="395102"/>
            <a:ext cx="7789545" cy="363220"/>
          </a:xfrm>
        </p:spPr>
        <p:txBody>
          <a:bodyPr anchor="b">
            <a:noAutofit/>
          </a:bodyPr>
          <a:lstStyle>
            <a:lvl1pPr algn="l">
              <a:defRPr sz="1800" b="1">
                <a:solidFill>
                  <a:srgbClr val="4B4A48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标题一：请在此处写下页面标题</a:t>
            </a:r>
            <a:endParaRPr lang="zh-CN" altLang="en-US" strike="noStrike" noProof="1"/>
          </a:p>
        </p:txBody>
      </p:sp>
      <p:pic>
        <p:nvPicPr>
          <p:cNvPr id="2" name="图片 1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6980" y="511396"/>
            <a:ext cx="277696" cy="471173"/>
          </a:xfrm>
          <a:prstGeom prst="rect">
            <a:avLst/>
          </a:prstGeom>
        </p:spPr>
      </p:pic>
      <p:pic>
        <p:nvPicPr>
          <p:cNvPr id="4" name="图片 3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16733" y="898323"/>
            <a:ext cx="9252000" cy="57600"/>
          </a:xfrm>
          <a:prstGeom prst="rect">
            <a:avLst/>
          </a:prstGeom>
        </p:spPr>
      </p:pic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8253523" y="663123"/>
            <a:ext cx="152285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Lift Humanity with Cognitive AI Platforms</a:t>
            </a:r>
            <a:endParaRPr kumimoji="0" lang="zh-CN" altLang="zh-CN" sz="7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0860881" y="542925"/>
            <a:ext cx="0" cy="4396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08960" y="594490"/>
            <a:ext cx="659164" cy="3038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17985" y="3280093"/>
            <a:ext cx="2826434" cy="436733"/>
          </a:xfrm>
        </p:spPr>
        <p:txBody>
          <a:bodyPr/>
          <a:lstStyle>
            <a:lvl1pPr>
              <a:defRPr lang="zh-CN" altLang="en-US" sz="2000" b="1" strike="noStrike" kern="1200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marL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trike="noStrike" noProof="1"/>
              <a:t>填写会议标题</a:t>
            </a:r>
            <a:endParaRPr lang="zh-CN" altLang="en-US" strike="noStrike" noProof="1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806088" y="4325780"/>
            <a:ext cx="32380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/>
          <p:cNvSpPr>
            <a:spLocks noGrp="1"/>
          </p:cNvSpPr>
          <p:nvPr userDrawn="1"/>
        </p:nvSpPr>
        <p:spPr>
          <a:xfrm>
            <a:off x="6737035" y="4595337"/>
            <a:ext cx="5018088" cy="4238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0" algn="l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以强认知AI平台，提升人类福祉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副标题 2"/>
          <p:cNvSpPr>
            <a:spLocks noGrp="1"/>
          </p:cNvSpPr>
          <p:nvPr userDrawn="1"/>
        </p:nvSpPr>
        <p:spPr>
          <a:xfrm>
            <a:off x="6732273" y="4912840"/>
            <a:ext cx="1268729" cy="42354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0" algn="dist"/>
            <a:r>
              <a:rPr lang="zh-CN" altLang="en-US" sz="10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暗物智能科技</a:t>
            </a:r>
            <a:endParaRPr lang="zh-CN" altLang="en-US" sz="10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" name="标题 1"/>
          <p:cNvSpPr txBox="1"/>
          <p:nvPr userDrawn="1"/>
        </p:nvSpPr>
        <p:spPr>
          <a:xfrm>
            <a:off x="6619875" y="2072958"/>
            <a:ext cx="4733925" cy="110744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noProof="1"/>
              <a:t>THANKS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.xml"/><Relationship Id="rId18" Type="http://schemas.openxmlformats.org/officeDocument/2006/relationships/tags" Target="../tags/tag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2F2F2"/>
            </a:gs>
            <a:gs pos="100000">
              <a:schemeClr val="tx2"/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9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image" Target="../media/image37.png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.xml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0.xml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4.xml"/><Relationship Id="rId1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8.xml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8.xml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9.xml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0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4.xml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5.xml"/><Relationship Id="rId1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6.xml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8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.xml"/><Relationship Id="rId1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2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3.xml"/><Relationship Id="rId1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4.xml"/><Relationship Id="rId1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0.xml"/><Relationship Id="rId1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1580" y="1786341"/>
            <a:ext cx="9144000" cy="1280795"/>
          </a:xfrm>
        </p:spPr>
        <p:txBody>
          <a:bodyPr/>
          <a:lstStyle/>
          <a:p>
            <a:pPr algn="ctr"/>
            <a:r>
              <a:rPr lang="zh-CN" altLang="en-US" sz="57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Nestjs入门</a:t>
            </a:r>
            <a:endParaRPr lang="zh-CN" altLang="en-US" sz="57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77720" y="5219786"/>
            <a:ext cx="9144000" cy="42291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ym typeface="+mn-ea"/>
              </a:rPr>
              <a:t>分享人：黄汉增</a:t>
            </a:r>
            <a:endParaRPr lang="zh-CN" altLang="en-US" sz="1020" dirty="0"/>
          </a:p>
          <a:p>
            <a:endParaRPr lang="zh-CN" altLang="en-US" sz="1020" dirty="0"/>
          </a:p>
        </p:txBody>
      </p:sp>
      <p:sp>
        <p:nvSpPr>
          <p:cNvPr id="5" name="副标题 2"/>
          <p:cNvSpPr>
            <a:spLocks noGrp="1"/>
          </p:cNvSpPr>
          <p:nvPr/>
        </p:nvSpPr>
        <p:spPr>
          <a:xfrm>
            <a:off x="2077720" y="5824306"/>
            <a:ext cx="9144000" cy="42291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rgbClr val="524E4D"/>
                </a:solidFill>
                <a:effectLst/>
                <a:latin typeface="+mj-lt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ym typeface="+mn-ea"/>
              </a:rPr>
              <a:t>2020.11.24</a:t>
            </a:r>
            <a:endParaRPr lang="zh-CN" altLang="en-US" sz="280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依赖注入和控制反转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111036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控制反转（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IOC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lvl="1" algn="l"/>
            <a:r>
              <a:rPr lang="zh-CN">
                <a:sym typeface="+mn-ea"/>
              </a:rPr>
              <a:t>控制反转</a:t>
            </a:r>
            <a:r>
              <a:rPr>
                <a:sym typeface="+mn-ea"/>
              </a:rPr>
              <a:t>一种设计思想。</a:t>
            </a:r>
            <a:r>
              <a:rPr lang="zh-CN">
                <a:sym typeface="+mn-ea"/>
              </a:rPr>
              <a:t>控制反转</a:t>
            </a:r>
            <a:r>
              <a:rPr>
                <a:sym typeface="+mn-ea"/>
              </a:rPr>
              <a:t>意味着将你设计好的对象交给 </a:t>
            </a:r>
            <a:r>
              <a:rPr lang="en-US">
                <a:sym typeface="+mn-ea"/>
              </a:rPr>
              <a:t>IOC </a:t>
            </a:r>
            <a:r>
              <a:rPr>
                <a:sym typeface="+mn-ea"/>
              </a:rPr>
              <a:t>容器控制，而不是在你的对象内部直接</a:t>
            </a:r>
            <a:r>
              <a:rPr lang="zh-CN">
                <a:sym typeface="+mn-ea"/>
              </a:rPr>
              <a:t>引入</a:t>
            </a:r>
            <a:r>
              <a:rPr lang="zh-CN">
                <a:sym typeface="+mn-ea"/>
              </a:rPr>
              <a:t>，控制权</a:t>
            </a:r>
            <a:r>
              <a:rPr>
                <a:sym typeface="+mn-ea"/>
              </a:rPr>
              <a:t>从程序代码本身转移到了外部容器</a:t>
            </a:r>
            <a:r>
              <a:rPr lang="zh-CN">
                <a:sym typeface="+mn-ea"/>
              </a:rPr>
              <a:t>。</a:t>
            </a:r>
            <a:endParaRPr>
              <a:sym typeface="+mn-ea"/>
            </a:endParaRPr>
          </a:p>
          <a:p>
            <a:pPr lvl="1" algn="l"/>
            <a:endParaRPr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依赖注入（DI）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lvl="1" algn="l"/>
            <a:r>
              <a:rPr lang="zh-CN" altLang="en-US">
                <a:sym typeface="+mn-ea"/>
              </a:rPr>
              <a:t>依赖：即对象需要依赖 </a:t>
            </a:r>
            <a:r>
              <a:rPr lang="en-US" altLang="zh-CN">
                <a:sym typeface="+mn-ea"/>
              </a:rPr>
              <a:t>IOC</a:t>
            </a:r>
            <a:r>
              <a:rPr lang="zh-CN" altLang="en-US">
                <a:sym typeface="+mn-ea"/>
              </a:rPr>
              <a:t> 容器的资源</a:t>
            </a:r>
            <a:endParaRPr lang="zh-CN" altLang="en-US">
              <a:sym typeface="+mn-ea"/>
            </a:endParaRPr>
          </a:p>
          <a:p>
            <a:pPr lvl="1" algn="l"/>
            <a:r>
              <a:rPr lang="zh-CN" altLang="en-US">
                <a:sym typeface="+mn-ea"/>
              </a:rPr>
              <a:t>注入：即 </a:t>
            </a:r>
            <a:r>
              <a:rPr lang="en-US" altLang="zh-CN">
                <a:sym typeface="+mn-ea"/>
              </a:rPr>
              <a:t>IOC</a:t>
            </a:r>
            <a:r>
              <a:rPr lang="zh-CN" altLang="en-US">
                <a:sym typeface="+mn-ea"/>
              </a:rPr>
              <a:t> 容器会注入对象所需的其它对象。</a:t>
            </a:r>
            <a:endParaRPr lang="zh-CN" altLang="en-US">
              <a:sym typeface="+mn-ea"/>
            </a:endParaRPr>
          </a:p>
          <a:p>
            <a:pPr lvl="1"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优点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lvl="1" algn="l"/>
            <a:r>
              <a:rPr>
                <a:sym typeface="+mn-ea"/>
              </a:rPr>
              <a:t>松耦合、灵活性高</a:t>
            </a:r>
            <a:r>
              <a:rPr>
                <a:sym typeface="+mn-ea"/>
              </a:rPr>
              <a:t>、</a:t>
            </a:r>
            <a:r>
              <a:rPr lang="zh-CN">
                <a:sym typeface="+mn-ea"/>
              </a:rPr>
              <a:t>可</a:t>
            </a:r>
            <a:r>
              <a:rPr>
                <a:sym typeface="+mn-ea"/>
              </a:rPr>
              <a:t>复用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依赖注入和控制反转</a:t>
            </a:r>
            <a:endParaRPr lang="en-US" altLang="zh-CN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045" y="2146300"/>
            <a:ext cx="3276600" cy="1914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20" y="2241550"/>
            <a:ext cx="3505200" cy="1724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52905" y="450342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软件系统中耦合的对象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18780" y="450342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控制反转解耦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8470" y="5132705"/>
            <a:ext cx="4858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如果 A 依赖于 B，那么在 A 初始化或者执行中的某个过程需要先创建 B，使得 A 与 B 的逻辑耦合在一起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414770" y="5132705"/>
            <a:ext cx="4761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控制反转模式会多引入一个 </a:t>
            </a:r>
            <a:r>
              <a:rPr lang="en-US" altLang="zh-CN"/>
              <a:t>IOC </a:t>
            </a:r>
            <a:r>
              <a:rPr lang="zh-CN" altLang="en-US"/>
              <a:t>容器的概念，让一个 IOC 容器去管理 A、B 的依赖。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Nestjs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>
                <a:sym typeface="+mn-ea"/>
              </a:rPr>
              <a:t>依赖注入和控制反转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111036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Nestjs </a:t>
            </a:r>
            <a:r>
              <a:rPr lang="zh-CN" altLang="en-US">
                <a:sym typeface="+mn-ea"/>
              </a:rPr>
              <a:t>依赖注入思想的程序中，我们可以从资源的角度，把代码中的对象角色分为以下3种：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容器（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Module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>
                <a:sym typeface="+mn-ea"/>
              </a:rPr>
              <a:t>：是所有资源的管理者。程序中可被注入的资源都由容器来发起创建和维护其生命周期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资源提供者（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Provider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>
                <a:sym typeface="+mn-ea"/>
              </a:rPr>
              <a:t>：资源创建的实际执行者。所有的资源提供者都需要在容器进行注册登记，然后由容器来进行统一调度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资源使用者（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Controller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>
                <a:sym typeface="+mn-ea"/>
              </a:rPr>
              <a:t>：需要使用到容器中资源的使用者</a:t>
            </a:r>
            <a:endParaRPr lang="zh-CN" altLang="en-US"/>
          </a:p>
          <a:p>
            <a:pPr algn="l"/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en-US" altLang="zh-CN" dirty="0"/>
          </a:p>
        </p:txBody>
      </p:sp>
      <p:sp>
        <p:nvSpPr>
          <p:cNvPr id="3" name="标题 1"/>
          <p:cNvSpPr txBox="1"/>
          <p:nvPr/>
        </p:nvSpPr>
        <p:spPr>
          <a:xfrm>
            <a:off x="2201228" y="2725420"/>
            <a:ext cx="7789545" cy="90297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noProof="1"/>
              <a:t>Nestjs</a:t>
            </a:r>
            <a:r>
              <a:rPr lang="zh-CN" altLang="en-US" noProof="1"/>
              <a:t>核心概念</a:t>
            </a:r>
            <a:endParaRPr lang="zh-CN" altLang="en-US" noProof="1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Typescript</a:t>
            </a:r>
            <a:r>
              <a:rPr lang="zh-CN" altLang="en-US" dirty="0">
                <a:sym typeface="+mn-ea"/>
              </a:rPr>
              <a:t>装饰器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111036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定义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lvl="1" algn="l"/>
            <a:r>
              <a:rPr lang="zh-CN" altLang="en-US">
                <a:sym typeface="+mn-ea"/>
              </a:rPr>
              <a:t>装饰器是一种特殊类型的声明，它能够被附加到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类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声明，方法， 访问符，属性或参数上。 装饰器使用 @expression 这种形式</a:t>
            </a:r>
            <a:endParaRPr lang="zh-CN" altLang="en-US">
              <a:sym typeface="+mn-ea"/>
            </a:endParaRPr>
          </a:p>
          <a:p>
            <a:pPr lvl="1" algn="l"/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分类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     类装饰器，方法装饰器，访问符装饰器，属性装饰器，参数装饰器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类装饰器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00480"/>
            <a:ext cx="49561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定义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类装饰器在类声明之前被声明。 类装饰器应用于类，可以用来监视，修改或替换类定义。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/>
              <a:t>唯一参数是所要装饰的目标类。</a:t>
            </a:r>
            <a:endParaRPr lang="zh-CN" altLang="en-US"/>
          </a:p>
          <a:p>
            <a:pPr algn="l"/>
            <a:endParaRPr lang="en-US" altLang="zh-CN"/>
          </a:p>
        </p:txBody>
      </p:sp>
      <p:pic>
        <p:nvPicPr>
          <p:cNvPr id="6" name="图片 5" descr="cod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1960" y="1057275"/>
            <a:ext cx="6572250" cy="4743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装饰器工厂</a:t>
            </a:r>
            <a:endParaRPr 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355" y="1344930"/>
            <a:ext cx="42900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定义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pPr algn="l"/>
            <a:r>
              <a:rPr lang="zh-CN" altLang="en-US" sz="1800">
                <a:sym typeface="+mn-ea"/>
              </a:rPr>
              <a:t>装饰器工厂就是可以返回装饰器的函数。</a:t>
            </a:r>
            <a:endParaRPr lang="zh-CN" altLang="en-US" sz="1800">
              <a:sym typeface="+mn-ea"/>
            </a:endParaRPr>
          </a:p>
          <a:p>
            <a:pPr algn="l"/>
            <a:endParaRPr lang="zh-CN" altLang="en-US" sz="1800">
              <a:sym typeface="+mn-ea"/>
            </a:endParaRPr>
          </a:p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作用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pPr algn="l"/>
            <a:r>
              <a:rPr lang="zh-CN" altLang="en-US" sz="1800">
                <a:sym typeface="+mn-ea"/>
              </a:rPr>
              <a:t>使用装饰器工厂时可以传参</a:t>
            </a:r>
            <a:endParaRPr lang="zh-CN" altLang="en-US" sz="1800">
              <a:sym typeface="+mn-ea"/>
            </a:endParaRPr>
          </a:p>
          <a:p>
            <a:pPr lvl="1" algn="l"/>
            <a:endParaRPr lang="zh-CN" altLang="en-US" sz="1800">
              <a:sym typeface="+mn-ea"/>
            </a:endParaRPr>
          </a:p>
          <a:p>
            <a:pPr algn="l"/>
            <a:endParaRPr lang="zh-CN" altLang="en-US" sz="1800"/>
          </a:p>
          <a:p>
            <a:pPr algn="l"/>
            <a:endParaRPr lang="zh-CN" altLang="en-US" sz="1800"/>
          </a:p>
          <a:p>
            <a:pPr algn="l"/>
            <a:endParaRPr lang="en-US" altLang="zh-CN" sz="1800"/>
          </a:p>
          <a:p>
            <a:pPr lvl="1" algn="l"/>
            <a:endParaRPr lang="en-US" altLang="zh-CN"/>
          </a:p>
        </p:txBody>
      </p:sp>
      <p:pic>
        <p:nvPicPr>
          <p:cNvPr id="7" name="图片 6" descr="cod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3325" y="1122680"/>
            <a:ext cx="7066915" cy="5027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方法装饰器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5945" y="1371600"/>
            <a:ext cx="56699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定义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方法装饰器声明在一个方法的声明之前。 它会被应用到方法的 属性描述符上，可以用来监视，修改或者替换方法定义</a:t>
            </a:r>
            <a:endParaRPr lang="zh-CN" altLang="en-US">
              <a:sym typeface="+mn-ea"/>
            </a:endParaRPr>
          </a:p>
          <a:p>
            <a:pPr lvl="1"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/>
              <a:t>target</a:t>
            </a:r>
            <a:r>
              <a:rPr lang="en-US" altLang="zh-CN"/>
              <a:t>: 类的原型对象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name</a:t>
            </a:r>
            <a:r>
              <a:rPr lang="en-US" altLang="zh-CN"/>
              <a:t>: 所要装饰的属性名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descriptor</a:t>
            </a:r>
            <a:r>
              <a:rPr lang="en-US" altLang="zh-CN"/>
              <a:t>: 属性的描述对象</a:t>
            </a:r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5" name="图片 4" descr="cod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5410" y="1185545"/>
            <a:ext cx="5487670" cy="5116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Typescript</a:t>
            </a:r>
            <a:r>
              <a:rPr lang="zh-CN" altLang="en-US" dirty="0">
                <a:sym typeface="+mn-ea"/>
              </a:rPr>
              <a:t>装饰器</a:t>
            </a:r>
            <a:endParaRPr lang="zh-CN" altLang="en-US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78610" y="18586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类装饰器</a:t>
            </a:r>
            <a:endParaRPr lang="en-US" altLang="zh-CN"/>
          </a:p>
        </p:txBody>
      </p:sp>
      <p:sp>
        <p:nvSpPr>
          <p:cNvPr id="7" name="右箭头 6"/>
          <p:cNvSpPr/>
          <p:nvPr/>
        </p:nvSpPr>
        <p:spPr>
          <a:xfrm>
            <a:off x="2733040" y="1906270"/>
            <a:ext cx="1339215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0010" y="25507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属性装饰器</a:t>
            </a:r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733040" y="2598420"/>
            <a:ext cx="1339215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50010" y="356171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方法装饰器</a:t>
            </a:r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733040" y="3609340"/>
            <a:ext cx="1339215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50010" y="393192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参数装饰器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733040" y="3979545"/>
            <a:ext cx="1339215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121410" y="452183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访问符装饰器</a:t>
            </a:r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2733040" y="4569460"/>
            <a:ext cx="1339215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code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3330" y="1021715"/>
            <a:ext cx="8705850" cy="5448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ldLvl="0" animBg="1"/>
      <p:bldP spid="9" grpId="0"/>
      <p:bldP spid="10" grpId="0" bldLvl="0" animBg="1"/>
      <p:bldP spid="11" grpId="0"/>
      <p:bldP spid="12" grpId="0" bldLvl="0" animBg="1"/>
      <p:bldP spid="13" grpId="0"/>
      <p:bldP spid="15" grpId="0" bldLvl="0" animBg="1"/>
      <p:bldP spid="16" grpId="0"/>
      <p:bldP spid="1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6945" y="1320165"/>
            <a:ext cx="7850505" cy="339979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控制器</a:t>
            </a:r>
            <a:r>
              <a:rPr lang="zh-CN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Controller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500824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控制器是使用 @Controller 装饰器装饰的类。路由机制控制哪个控制器接收哪些请求。通常，每个控制器有多个路由，不同的路由可以执行不同的操作。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参数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prefix：路径前缀，使用前缀可以避免在所有路由共享通用前缀时出现冲突的情况。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 dirty="0">
                <a:sym typeface="+mn-ea"/>
              </a:rPr>
              <a:t>@Controller(‘cat') </a:t>
            </a:r>
            <a:r>
              <a:rPr lang="zh-CN" altLang="en-US" dirty="0">
                <a:sym typeface="+mn-ea"/>
              </a:rPr>
              <a:t>只匹配 </a:t>
            </a:r>
            <a:r>
              <a:rPr lang="en-US" altLang="zh-CN" dirty="0">
                <a:sym typeface="+mn-ea"/>
              </a:rPr>
              <a:t>/cat </a:t>
            </a:r>
            <a:r>
              <a:rPr lang="zh-CN" altLang="en-US" dirty="0">
                <a:sym typeface="+mn-ea"/>
              </a:rPr>
              <a:t>的请求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/>
              <a:t>	</a:t>
            </a:r>
            <a:endParaRPr lang="en-US" altLang="zh-CN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角色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/>
              <a:t>依赖注入中的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资源使用者</a:t>
            </a:r>
            <a:r>
              <a:rPr lang="zh-CN" altLang="en-US">
                <a:sym typeface="+mn-ea"/>
              </a:rPr>
              <a:t>角色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     </a:t>
            </a:r>
            <a:r>
              <a:rPr lang="en-US" altLang="zh-CN"/>
              <a:t>	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用途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控制器负责处理传入的请求和向客户端返回响应 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17322" y="4005725"/>
            <a:ext cx="2632710" cy="446276"/>
            <a:chOff x="7155497" y="3114185"/>
            <a:chExt cx="2632710" cy="446276"/>
          </a:xfrm>
        </p:grpSpPr>
        <p:sp>
          <p:nvSpPr>
            <p:cNvPr id="9" name="文本框 8"/>
            <p:cNvSpPr txBox="1"/>
            <p:nvPr/>
          </p:nvSpPr>
          <p:spPr>
            <a:xfrm>
              <a:off x="7155497" y="3114185"/>
              <a:ext cx="77533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03</a:t>
              </a:r>
              <a:endPara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95552" y="3152920"/>
              <a:ext cx="21926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90000"/>
                </a:lnSpc>
                <a:spcAft>
                  <a:spcPts val="0"/>
                </a:spcAft>
              </a:pPr>
              <a:r>
                <a:rPr lang="en-US" altLang="zh-CN" sz="2000" b="1" dirty="0">
                  <a:solidFill>
                    <a:srgbClr val="5D5D5D"/>
                  </a:solidFill>
                  <a:latin typeface="+mj-lt"/>
                  <a:ea typeface="+mj-ea"/>
                  <a:cs typeface="+mj-cs"/>
                </a:rPr>
                <a:t>Nestjs</a:t>
              </a:r>
              <a:r>
                <a:rPr lang="zh-CN" altLang="en-US" sz="2000" b="1" dirty="0">
                  <a:solidFill>
                    <a:srgbClr val="5D5D5D"/>
                  </a:solidFill>
                  <a:latin typeface="+mj-lt"/>
                  <a:ea typeface="+mj-ea"/>
                  <a:cs typeface="+mj-cs"/>
                </a:rPr>
                <a:t>核心概念</a:t>
              </a:r>
              <a:endParaRPr lang="zh-CN" altLang="en-US" sz="2000" b="1" dirty="0">
                <a:solidFill>
                  <a:srgbClr val="5D5D5D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985885" y="4005580"/>
            <a:ext cx="2556510" cy="445135"/>
            <a:chOff x="7155497" y="3114185"/>
            <a:chExt cx="2110423" cy="444802"/>
          </a:xfrm>
        </p:grpSpPr>
        <p:sp>
          <p:nvSpPr>
            <p:cNvPr id="22" name="文本框 21"/>
            <p:cNvSpPr txBox="1"/>
            <p:nvPr/>
          </p:nvSpPr>
          <p:spPr>
            <a:xfrm>
              <a:off x="7155497" y="3114185"/>
              <a:ext cx="775335" cy="44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04</a:t>
              </a:r>
              <a:endPara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595551" y="3152657"/>
              <a:ext cx="1670369" cy="368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90000"/>
                </a:lnSpc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5D5D5D"/>
                  </a:solidFill>
                  <a:latin typeface="+mj-lt"/>
                  <a:ea typeface="+mj-ea"/>
                  <a:cs typeface="+mj-cs"/>
                </a:rPr>
                <a:t>聊天室项目实战</a:t>
              </a:r>
              <a:endParaRPr lang="zh-CN" altLang="en-US" sz="2000" b="1" dirty="0">
                <a:solidFill>
                  <a:srgbClr val="5D5D5D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517322" y="3121061"/>
            <a:ext cx="1950403" cy="446276"/>
            <a:chOff x="7155497" y="3114185"/>
            <a:chExt cx="1950403" cy="446276"/>
          </a:xfrm>
        </p:grpSpPr>
        <p:sp>
          <p:nvSpPr>
            <p:cNvPr id="25" name="文本框 24"/>
            <p:cNvSpPr txBox="1"/>
            <p:nvPr/>
          </p:nvSpPr>
          <p:spPr>
            <a:xfrm>
              <a:off x="7155497" y="3114185"/>
              <a:ext cx="77533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01</a:t>
              </a:r>
              <a:endPara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95551" y="3152657"/>
              <a:ext cx="151034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90000"/>
                </a:lnSpc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5D5D5D"/>
                  </a:solidFill>
                  <a:latin typeface="+mj-lt"/>
                  <a:ea typeface="+mj-ea"/>
                  <a:cs typeface="+mj-cs"/>
                </a:rPr>
                <a:t>了解</a:t>
              </a:r>
              <a:r>
                <a:rPr lang="en-US" altLang="zh-CN" sz="2000" b="1" dirty="0">
                  <a:solidFill>
                    <a:srgbClr val="5D5D5D"/>
                  </a:solidFill>
                  <a:latin typeface="+mj-lt"/>
                  <a:ea typeface="+mj-ea"/>
                  <a:cs typeface="+mj-cs"/>
                </a:rPr>
                <a:t>Nestjs</a:t>
              </a:r>
              <a:endParaRPr lang="zh-CN" altLang="en-US" sz="2000" b="1" dirty="0">
                <a:solidFill>
                  <a:srgbClr val="5D5D5D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986202" y="3121061"/>
            <a:ext cx="2556510" cy="446276"/>
            <a:chOff x="7155497" y="3114185"/>
            <a:chExt cx="2556510" cy="446276"/>
          </a:xfrm>
        </p:grpSpPr>
        <p:sp>
          <p:nvSpPr>
            <p:cNvPr id="28" name="文本框 27"/>
            <p:cNvSpPr txBox="1"/>
            <p:nvPr/>
          </p:nvSpPr>
          <p:spPr>
            <a:xfrm>
              <a:off x="7155497" y="3114185"/>
              <a:ext cx="77533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02</a:t>
              </a:r>
              <a:endPara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95552" y="3152920"/>
              <a:ext cx="21164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90000"/>
                </a:lnSpc>
                <a:spcAft>
                  <a:spcPts val="0"/>
                </a:spcAft>
              </a:pPr>
              <a:r>
                <a:rPr lang="en-US" altLang="zh-CN" sz="2000" b="1" dirty="0">
                  <a:solidFill>
                    <a:srgbClr val="5D5D5D"/>
                  </a:solidFill>
                  <a:latin typeface="+mj-lt"/>
                  <a:ea typeface="+mj-ea"/>
                  <a:cs typeface="+mj-cs"/>
                </a:rPr>
                <a:t>Nestjs</a:t>
              </a:r>
              <a:r>
                <a:rPr lang="zh-CN" altLang="en-US" sz="2000" b="1" dirty="0">
                  <a:solidFill>
                    <a:srgbClr val="5D5D5D"/>
                  </a:solidFill>
                  <a:latin typeface="+mj-lt"/>
                  <a:ea typeface="+mj-ea"/>
                  <a:cs typeface="+mj-cs"/>
                </a:rPr>
                <a:t>核心思想</a:t>
              </a:r>
              <a:endParaRPr lang="zh-CN" altLang="en-US" sz="2000" b="1" dirty="0">
                <a:solidFill>
                  <a:srgbClr val="5D5D5D"/>
                </a:solidFill>
                <a:latin typeface="+mj-lt"/>
                <a:ea typeface="+mj-ea"/>
                <a:cs typeface="+mj-cs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控制器</a:t>
            </a:r>
            <a:r>
              <a:rPr lang="zh-CN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Controller</a:t>
            </a:r>
            <a:r>
              <a:rPr lang="zh-CN" dirty="0">
                <a:sym typeface="+mn-ea"/>
              </a:rPr>
              <a:t>）的使用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62075"/>
            <a:ext cx="41687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绝大部分装饰器来源于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@nestjs/common 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en-US" altLang="zh-CN" dirty="0">
                <a:sym typeface="+mn-ea"/>
              </a:rPr>
              <a:t>@Controller(‘cats') </a:t>
            </a:r>
            <a:r>
              <a:rPr lang="zh-CN" altLang="en-US" dirty="0">
                <a:sym typeface="+mn-ea"/>
              </a:rPr>
              <a:t>只匹配 </a:t>
            </a:r>
            <a:r>
              <a:rPr lang="en-US" altLang="zh-CN" dirty="0">
                <a:sym typeface="+mn-ea"/>
              </a:rPr>
              <a:t>/cats </a:t>
            </a:r>
            <a:r>
              <a:rPr lang="zh-CN" altLang="en-US" dirty="0">
                <a:sym typeface="+mn-ea"/>
              </a:rPr>
              <a:t>的请求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@Get </a:t>
            </a:r>
            <a:r>
              <a:rPr lang="zh-CN" altLang="en-US">
                <a:sym typeface="+mn-ea"/>
              </a:rPr>
              <a:t>装饰器是 </a:t>
            </a:r>
            <a:r>
              <a:rPr lang="en-US" altLang="zh-CN">
                <a:sym typeface="+mn-ea"/>
              </a:rPr>
              <a:t>HTTP</a:t>
            </a:r>
            <a:r>
              <a:rPr lang="zh-CN" altLang="en-US">
                <a:sym typeface="+mn-ea"/>
              </a:rPr>
              <a:t>方法装饰器，代表只有</a:t>
            </a:r>
            <a:r>
              <a:rPr lang="en-US" altLang="zh-CN">
                <a:sym typeface="+mn-ea"/>
              </a:rPr>
              <a:t>Get</a:t>
            </a:r>
            <a:r>
              <a:rPr lang="zh-CN" altLang="en-US">
                <a:sym typeface="+mn-ea"/>
              </a:rPr>
              <a:t>方法请求才会调用</a:t>
            </a:r>
            <a:r>
              <a:rPr lang="en-US" altLang="zh-CN">
                <a:sym typeface="+mn-ea"/>
              </a:rPr>
              <a:t>findAll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return</a:t>
            </a:r>
            <a:r>
              <a:rPr lang="zh-CN" altLang="en-US">
                <a:sym typeface="+mn-ea"/>
              </a:rPr>
              <a:t>相当于触发</a:t>
            </a:r>
            <a:r>
              <a:rPr lang="en-US" altLang="zh-CN">
                <a:sym typeface="+mn-ea"/>
              </a:rPr>
              <a:t>Express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res.send</a:t>
            </a:r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  <a:p>
            <a:pPr algn="l"/>
            <a:endParaRPr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</p:txBody>
      </p:sp>
      <p:pic>
        <p:nvPicPr>
          <p:cNvPr id="7" name="图片 6" descr="code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3585" y="1003935"/>
            <a:ext cx="7498080" cy="4850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HTTP 方法装饰器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590675" y="1409700"/>
          <a:ext cx="8585200" cy="4867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2600"/>
                <a:gridCol w="4292600"/>
              </a:tblGrid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装饰器名称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643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@Post()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对应Express的Post方法</a:t>
                      </a:r>
                      <a:endParaRPr lang="zh-CN" altLang="en-US"/>
                    </a:p>
                  </a:txBody>
                  <a:tcPr/>
                </a:tc>
              </a:tr>
              <a:tr h="642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@Get()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对应Express的Get方法</a:t>
                      </a:r>
                      <a:endParaRPr lang="zh-CN" altLang="en-US"/>
                    </a:p>
                  </a:txBody>
                  <a:tcPr/>
                </a:tc>
              </a:tr>
              <a:tr h="643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@Put()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对应Express的Put方法</a:t>
                      </a:r>
                      <a:endParaRPr lang="zh-CN" altLang="en-US"/>
                    </a:p>
                  </a:txBody>
                  <a:tcPr/>
                </a:tc>
              </a:tr>
              <a:tr h="642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@Delete()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对应Express的Delete方法</a:t>
                      </a:r>
                      <a:endParaRPr lang="zh-CN" altLang="en-US"/>
                    </a:p>
                  </a:txBody>
                  <a:tcPr/>
                </a:tc>
              </a:tr>
              <a:tr h="6432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@Patch()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对应Express的Patch方法</a:t>
                      </a:r>
                      <a:endParaRPr lang="zh-CN" altLang="en-US"/>
                    </a:p>
                  </a:txBody>
                  <a:tcPr/>
                </a:tc>
              </a:tr>
              <a:tr h="642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@Options()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对应Express的Options方法</a:t>
                      </a:r>
                      <a:endParaRPr lang="zh-CN" altLang="en-US"/>
                    </a:p>
                  </a:txBody>
                  <a:tcPr/>
                </a:tc>
              </a:tr>
              <a:tr h="642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@Head()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对应Express的Head方法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HTTP 方法装饰器</a:t>
            </a:r>
            <a:endParaRPr lang="zh-CN" altLang="en-US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980" y="1403985"/>
            <a:ext cx="49637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支持路径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前缀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/>
              <a:t>用于在当前控制器路由下再划分子路由</a:t>
            </a:r>
            <a:endParaRPr lang="zh-CN" altLang="en-US"/>
          </a:p>
          <a:p>
            <a:endParaRPr lang="en-US" altLang="zh-CN"/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支持通配符匹配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/>
              <a:t>@Get('one*')  </a:t>
            </a:r>
            <a:r>
              <a:rPr lang="zh-CN" altLang="en-US"/>
              <a:t>匹配 </a:t>
            </a:r>
            <a:r>
              <a:rPr lang="en-US" altLang="zh-CN"/>
              <a:t>one</a:t>
            </a:r>
            <a:r>
              <a:rPr lang="zh-CN" altLang="en-US"/>
              <a:t>、</a:t>
            </a:r>
            <a:r>
              <a:rPr lang="en-US" altLang="zh-CN"/>
              <a:t>oned 、 one_ </a:t>
            </a:r>
            <a:endParaRPr lang="en-US" altLang="zh-CN"/>
          </a:p>
          <a:p>
            <a:r>
              <a:rPr lang="en-US" altLang="zh-CN"/>
              <a:t> </a:t>
            </a:r>
            <a:endParaRPr lang="en-US" altLang="zh-CN"/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支持路由参数匹配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/>
              <a:t>@Get(':id')  匹配 </a:t>
            </a:r>
            <a:r>
              <a:rPr lang="en-US" altLang="zh-CN"/>
              <a:t>/cats/1 </a:t>
            </a:r>
            <a:r>
              <a:rPr lang="en-US" altLang="zh-CN">
                <a:sym typeface="+mn-ea"/>
              </a:rPr>
              <a:t>/cats/2</a:t>
            </a:r>
            <a:endParaRPr lang="zh-CN" altLang="en-US"/>
          </a:p>
        </p:txBody>
      </p:sp>
      <p:pic>
        <p:nvPicPr>
          <p:cNvPr id="8" name="图片 7" descr="code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6410" y="868045"/>
            <a:ext cx="6510020" cy="6115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HTTP </a:t>
            </a:r>
            <a:r>
              <a:rPr lang="zh-CN">
                <a:sym typeface="+mn-ea"/>
              </a:rPr>
              <a:t>参数</a:t>
            </a:r>
            <a:r>
              <a:rPr>
                <a:sym typeface="+mn-ea"/>
              </a:rPr>
              <a:t>装饰器</a:t>
            </a:r>
            <a:endParaRPr lang="zh-CN" altLang="en-US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980" y="1423670"/>
            <a:ext cx="5141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控制器</a:t>
            </a:r>
            <a:r>
              <a:t>一般需要访问到请求对象。Nest 提供了一组有用的参数装饰器</a:t>
            </a:r>
            <a:r>
              <a:rPr lang="zh-CN"/>
              <a:t>，用于获取</a:t>
            </a:r>
            <a:r>
              <a:t>请求对象包含查询字符串、参数、HTTP 头，请求体等。</a:t>
            </a:r>
          </a:p>
          <a:p/>
          <a:p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@Param() </a:t>
            </a:r>
            <a:r>
              <a:rPr lang="zh-CN" altLang="en-US"/>
              <a:t>装饰器传入所需的参数名称，即可得到对应参数</a:t>
            </a:r>
            <a:endParaRPr lang="zh-CN" altLang="en-US"/>
          </a:p>
        </p:txBody>
      </p:sp>
      <p:pic>
        <p:nvPicPr>
          <p:cNvPr id="2" name="图片 1" descr="code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90540" y="1100455"/>
            <a:ext cx="6641465" cy="5363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HTTP </a:t>
            </a:r>
            <a:r>
              <a:rPr lang="zh-CN" altLang="en-US" dirty="0">
                <a:sym typeface="+mn-ea"/>
              </a:rPr>
              <a:t>参数装饰器</a:t>
            </a:r>
            <a:endParaRPr lang="zh-CN" altLang="en-US" dirty="0"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507490" y="1369695"/>
          <a:ext cx="8751570" cy="479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050"/>
                <a:gridCol w="45415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装饰器名称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6134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@Request()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对应Express的req，也可以简写@req</a:t>
                      </a:r>
                      <a:endParaRPr lang="zh-CN" altLang="en-US"/>
                    </a:p>
                  </a:txBody>
                  <a:tcPr/>
                </a:tc>
              </a:tr>
              <a:tr h="6127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@Response()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对应Express的res，也可以简写@res</a:t>
                      </a:r>
                      <a:endParaRPr lang="zh-CN" altLang="en-US"/>
                    </a:p>
                  </a:txBody>
                  <a:tcPr/>
                </a:tc>
              </a:tr>
              <a:tr h="6394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@Session()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对应Express的req.session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@Param(param?: string)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对应Express的req.params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@Body(param?: string)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对应Express的req.body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@Query(param?: string)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对应Express的req.query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@Headers(param?: string)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对应Express的req.headers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提供者（</a:t>
            </a:r>
            <a:r>
              <a:rPr lang="en-US" altLang="zh-CN" dirty="0">
                <a:sym typeface="+mn-ea"/>
              </a:rPr>
              <a:t>Providers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00480"/>
            <a:ext cx="970216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Provider</a:t>
            </a:r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 是 Nest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 的一个基本概念，</a:t>
            </a:r>
            <a:r>
              <a:rPr lang="en-US" altLang="zh-CN">
                <a:sym typeface="+mn-ea"/>
              </a:rPr>
              <a:t>Providers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用 @Injectable() 装饰器装饰的类，通过类的构造函数constructor 注入依赖关系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/>
              <a:t>	</a:t>
            </a:r>
            <a:endParaRPr lang="en-US" altLang="zh-CN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角色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/>
              <a:t>依赖注入中的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资源提供者</a:t>
            </a:r>
            <a:r>
              <a:rPr lang="zh-CN" altLang="en-US">
                <a:sym typeface="+mn-ea"/>
              </a:rPr>
              <a:t>角色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       </a:t>
            </a:r>
            <a:r>
              <a:rPr lang="en-US" altLang="zh-CN"/>
              <a:t>	</a:t>
            </a:r>
            <a:endParaRPr lang="en-US" altLang="zh-CN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用途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精简化控制器， 控制器应处理 HTTP 请求并将更复杂的任务委托给 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roviders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5345" y="1257935"/>
            <a:ext cx="4284980" cy="513969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服务（</a:t>
            </a:r>
            <a:r>
              <a:rPr lang="en-US" dirty="0">
                <a:sym typeface="+mn-ea"/>
              </a:rPr>
              <a:t>Service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5465" y="1340485"/>
            <a:ext cx="7418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定义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用 @Injectable() 装饰器装饰的类，服务（</a:t>
            </a:r>
            <a:r>
              <a:rPr lang="en-US" altLang="zh-CN">
                <a:sym typeface="+mn-ea"/>
              </a:rPr>
              <a:t>Service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是最常见的提供者</a:t>
            </a:r>
            <a:endParaRPr lang="zh-CN" altLang="en-US">
              <a:sym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5438140" y="3460750"/>
            <a:ext cx="2877185" cy="211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17065" y="3382010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控制器用于处理路由和响应数据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74265" y="459232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服务用于处理具体业务逻辑</a:t>
            </a:r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438775" y="4667885"/>
            <a:ext cx="2876550" cy="217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517265" y="562864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服务操作数据库</a:t>
            </a: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438140" y="5702300"/>
            <a:ext cx="2875915" cy="220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  <p:bldP spid="9" grpId="1" animBg="1"/>
      <p:bldP spid="10" grpId="1"/>
      <p:bldP spid="11" grpId="0"/>
      <p:bldP spid="13" grpId="0" bldLvl="0" animBg="1"/>
      <p:bldP spid="11" grpId="1"/>
      <p:bldP spid="13" grpId="1" animBg="1"/>
      <p:bldP spid="14" grpId="0"/>
      <p:bldP spid="15" grpId="0" animBg="1"/>
      <p:bldP spid="14" grpId="1"/>
      <p:bldP spid="1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服务</a:t>
            </a:r>
            <a:r>
              <a:rPr lang="zh-CN" dirty="0">
                <a:sym typeface="+mn-ea"/>
              </a:rPr>
              <a:t>与控制器结合</a:t>
            </a:r>
            <a:endParaRPr 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5465" y="1330325"/>
            <a:ext cx="6586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CatsService</a:t>
            </a:r>
            <a:r>
              <a:rPr lang="zh-CN" altLang="en-US">
                <a:sym typeface="+mn-ea"/>
              </a:rPr>
              <a:t> 通过 </a:t>
            </a:r>
            <a:r>
              <a:rPr lang="en-US" altLang="zh-CN">
                <a:sym typeface="+mn-ea"/>
              </a:rPr>
              <a:t>CatsController </a:t>
            </a:r>
            <a:r>
              <a:rPr lang="zh-CN" altLang="en-US">
                <a:sym typeface="+mn-ea"/>
              </a:rPr>
              <a:t>的 </a:t>
            </a:r>
            <a:r>
              <a:rPr lang="en-US" altLang="zh-CN">
                <a:sym typeface="+mn-ea"/>
              </a:rPr>
              <a:t>constructor </a:t>
            </a:r>
            <a:r>
              <a:rPr lang="zh-CN" altLang="en-US">
                <a:sym typeface="+mn-ea"/>
              </a:rPr>
              <a:t>注入依赖关系</a:t>
            </a:r>
            <a:endParaRPr lang="zh-CN" alt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</p:txBody>
      </p:sp>
      <p:pic>
        <p:nvPicPr>
          <p:cNvPr id="4" name="图片 3" descr="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0" y="1975485"/>
            <a:ext cx="5660390" cy="3072765"/>
          </a:xfrm>
          <a:prstGeom prst="rect">
            <a:avLst/>
          </a:prstGeom>
        </p:spPr>
      </p:pic>
      <p:pic>
        <p:nvPicPr>
          <p:cNvPr id="5" name="图片 4" descr="code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1975485"/>
            <a:ext cx="5998845" cy="45237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4255" y="1320165"/>
            <a:ext cx="7616825" cy="41306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模块（</a:t>
            </a:r>
            <a:r>
              <a:rPr lang="en-US" altLang="zh-CN" dirty="0">
                <a:sym typeface="+mn-ea"/>
              </a:rPr>
              <a:t>Module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50082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@Module() 装饰器装饰的类，模块是控制器controller和提供者providers的组织者。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/>
              <a:t>	</a:t>
            </a:r>
            <a:endParaRPr lang="en-US" altLang="zh-CN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角色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/>
              <a:t>依赖注入中的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容器</a:t>
            </a:r>
            <a:r>
              <a:rPr lang="zh-CN" altLang="en-US">
                <a:sym typeface="+mn-ea"/>
              </a:rPr>
              <a:t>角色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用途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/>
              <a:t>管理模块中的依赖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295900" y="2284095"/>
            <a:ext cx="2372995" cy="2510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4340" y="4910455"/>
            <a:ext cx="603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每个 Nest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 应用都有一个根模块，通常命名为 AppModule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模块（</a:t>
            </a:r>
            <a:r>
              <a:rPr lang="en-US" altLang="zh-CN" dirty="0">
                <a:sym typeface="+mn-ea"/>
              </a:rPr>
              <a:t>Module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7962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@Module</a:t>
            </a:r>
            <a:r>
              <a:rPr lang="en-US" altLang="zh-CN">
                <a:sym typeface="+mn-ea"/>
              </a:rPr>
              <a:t>(option)</a:t>
            </a:r>
            <a:r>
              <a:rPr lang="en-US" altLang="zh-CN">
                <a:sym typeface="+mn-ea"/>
              </a:rPr>
              <a:t>:</a:t>
            </a:r>
            <a:r>
              <a:rPr lang="zh-CN" altLang="en-US">
                <a:sym typeface="+mn-ea"/>
              </a:rPr>
              <a:t> 装饰器接受一个对象参数，该对象描述了模块:</a:t>
            </a:r>
            <a:endParaRPr lang="zh-CN" altLang="en-US"/>
          </a:p>
          <a:p>
            <a:pPr algn="l"/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824355" y="2154555"/>
          <a:ext cx="8585200" cy="2834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345"/>
                <a:gridCol w="6078855"/>
              </a:tblGrid>
              <a:tr h="3854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属性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providers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模块中的提供者，可以在整个模块中共享</a:t>
                      </a:r>
                      <a:endParaRPr lang="zh-CN" altLang="en-US"/>
                    </a:p>
                  </a:txBody>
                  <a:tcPr/>
                </a:tc>
              </a:tr>
              <a:tr h="528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controllers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存放创建的一组控制器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imports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导入的模块的列表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exports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导出这个模块可以被其他模块使用的提供者。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3" name="标题 1"/>
          <p:cNvSpPr txBox="1"/>
          <p:nvPr/>
        </p:nvSpPr>
        <p:spPr>
          <a:xfrm>
            <a:off x="2201228" y="2725420"/>
            <a:ext cx="7789545" cy="90297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noProof="1"/>
              <a:t>了解</a:t>
            </a:r>
            <a:r>
              <a:rPr lang="en-US" altLang="zh-CN" noProof="1"/>
              <a:t>Nestjs</a:t>
            </a:r>
            <a:endParaRPr lang="zh-CN" altLang="en-US" noProof="1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1285399" y="423384"/>
            <a:ext cx="7789545" cy="3632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rgbClr val="4B4A48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Nestjs</a:t>
            </a:r>
            <a:r>
              <a:rPr lang="zh-CN" altLang="en-US"/>
              <a:t>简介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模块组成</a:t>
            </a:r>
            <a:endParaRPr lang="zh-CN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4340" y="1276985"/>
            <a:ext cx="658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模块是按业务逻辑划分基本单元，最基本要包含控制器和服务。</a:t>
            </a:r>
            <a:endParaRPr lang="zh-CN" altLang="en-US"/>
          </a:p>
        </p:txBody>
      </p:sp>
      <p:pic>
        <p:nvPicPr>
          <p:cNvPr id="2" name="图片 1" descr="code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16380"/>
            <a:ext cx="10058400" cy="4954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模块（</a:t>
            </a:r>
            <a:r>
              <a:rPr lang="en-US" altLang="zh-CN" dirty="0">
                <a:sym typeface="+mn-ea"/>
              </a:rPr>
              <a:t>Module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11002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每个 Nest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 应用都有一个根模块，模块想要生效，需要将模块导入根模块 Ap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Module 中。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code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1822450"/>
            <a:ext cx="9677400" cy="4400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模块（</a:t>
            </a:r>
            <a:r>
              <a:rPr lang="en-US" altLang="zh-CN" dirty="0">
                <a:sym typeface="+mn-ea"/>
              </a:rPr>
              <a:t>Module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11002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根模块</a:t>
            </a:r>
            <a:r>
              <a:rPr lang="zh-CN">
                <a:sym typeface="+mn-ea"/>
              </a:rPr>
              <a:t>作为程序的入口，传入NestFactory.create方法中，创建 </a:t>
            </a:r>
            <a:r>
              <a:rPr lang="en-US" altLang="zh-CN">
                <a:sym typeface="+mn-ea"/>
              </a:rPr>
              <a:t>Nestjs </a:t>
            </a:r>
            <a:r>
              <a:rPr lang="zh-CN" altLang="en-US">
                <a:sym typeface="+mn-ea"/>
              </a:rPr>
              <a:t>实例</a:t>
            </a:r>
            <a:r>
              <a:rPr lang="zh-CN">
                <a:sym typeface="+mn-ea"/>
              </a:rPr>
              <a:t> </a:t>
            </a:r>
            <a:endParaRPr lang="zh-CN">
              <a:sym typeface="+mn-ea"/>
            </a:endParaRPr>
          </a:p>
        </p:txBody>
      </p:sp>
      <p:pic>
        <p:nvPicPr>
          <p:cNvPr id="6" name="图片 5" descr="code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525" y="1856105"/>
            <a:ext cx="9886950" cy="4743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1195705"/>
            <a:ext cx="9239250" cy="20955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中间件（</a:t>
            </a:r>
            <a:r>
              <a:rPr lang="en-US" altLang="zh-CN" dirty="0">
                <a:sym typeface="+mn-ea"/>
              </a:rPr>
              <a:t>Middleware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3375660"/>
            <a:ext cx="108648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/>
              <a:t>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 dirty="0">
                <a:sym typeface="+mn-ea"/>
              </a:rPr>
              <a:t>中间件</a:t>
            </a:r>
            <a:r>
              <a:rPr lang="zh-CN" altLang="en-US">
                <a:sym typeface="+mn-ea"/>
              </a:rPr>
              <a:t>是用 @Injectable() 装饰器装饰的类，所以也是提供者的一种。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中间件是在路由处理程序之前调用的函数。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中间件可以访问请求和响应对象。 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中间件的用途</a:t>
            </a:r>
            <a:endParaRPr 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52550"/>
            <a:ext cx="108648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用途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执行任何代码，例如</a:t>
            </a:r>
            <a:r>
              <a:rPr lang="zh-CN" altLang="en-US">
                <a:sym typeface="+mn-ea"/>
              </a:rPr>
              <a:t>输出</a:t>
            </a:r>
            <a:r>
              <a:rPr lang="zh-CN" altLang="en-US">
                <a:sym typeface="+mn-ea"/>
              </a:rPr>
              <a:t>请求日志。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结束请求-响应周期。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调用堆栈中的下一个中间件函数。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它必须调用 next() 将控制传递给下一个中间件函数。否则, 请求将被挂起。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中间件的实现</a:t>
            </a:r>
            <a:endParaRPr 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299845"/>
            <a:ext cx="10864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在具有 @Injectable() 装饰器的类中实现Nest中间件</a:t>
            </a:r>
            <a:endParaRPr lang="zh-CN" altLang="en-US"/>
          </a:p>
          <a:p>
            <a:pPr algn="l"/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中间件类应该实现 NestMiddleware 接口 </a:t>
            </a:r>
            <a:endParaRPr lang="zh-CN" altLang="en-US"/>
          </a:p>
        </p:txBody>
      </p:sp>
      <p:pic>
        <p:nvPicPr>
          <p:cNvPr id="4" name="图片 3" descr="code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9405" y="2324100"/>
            <a:ext cx="7686040" cy="4179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300" y="3809365"/>
            <a:ext cx="3507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图中中间件的作用是输出服务器的请求记录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全局注册中间件</a:t>
            </a:r>
            <a:endParaRPr lang="zh-CN" dirty="0">
              <a:sym typeface="+mn-ea"/>
            </a:endParaRPr>
          </a:p>
        </p:txBody>
      </p:sp>
      <p:pic>
        <p:nvPicPr>
          <p:cNvPr id="4" name="图片 3" descr="code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425" y="1381125"/>
            <a:ext cx="9201150" cy="4743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模块注册中间件</a:t>
            </a:r>
            <a:endParaRPr lang="zh-CN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545" y="1355090"/>
            <a:ext cx="1110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模块实现 </a:t>
            </a:r>
            <a:r>
              <a:rPr lang="en-US" altLang="zh-CN"/>
              <a:t>NestModule </a:t>
            </a:r>
            <a:r>
              <a:rPr lang="zh-CN" altLang="en-US"/>
              <a:t>接口的 configure 方法来设置中间件</a:t>
            </a:r>
            <a:endParaRPr lang="zh-CN" altLang="en-US"/>
          </a:p>
        </p:txBody>
      </p:sp>
      <p:pic>
        <p:nvPicPr>
          <p:cNvPr id="6" name="图片 5" descr="code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1964055"/>
            <a:ext cx="8702040" cy="43510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4340" y="3926840"/>
            <a:ext cx="2846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传入中间件使用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34340" y="473837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forRoutes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方法</a:t>
            </a:r>
            <a:r>
              <a:rPr lang="en-US" altLang="zh-CN">
                <a:sym typeface="+mn-ea"/>
              </a:rPr>
              <a:t>: 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限定中间件的使用路由范围</a:t>
            </a:r>
            <a:r>
              <a:rPr lang="en-US" altLang="zh-CN">
                <a:sym typeface="+mn-ea"/>
              </a:rPr>
              <a:t>  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34340" y="2908300"/>
            <a:ext cx="2962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MiddlewareConsumer：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/>
              <a:t> 是一个帮助类。它提供了几种内置方法来管理中间件。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8" grpId="0"/>
      <p:bldP spid="8" grpId="1"/>
      <p:bldP spid="9" grpId="0"/>
      <p:bldP spid="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9610" y="1055370"/>
            <a:ext cx="7814310" cy="232029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守卫（</a:t>
            </a:r>
            <a:r>
              <a:rPr lang="en-US" altLang="zh-CN" dirty="0">
                <a:sym typeface="+mn-ea"/>
              </a:rPr>
              <a:t>Gurad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3375660"/>
            <a:ext cx="108648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守卫 是用 @Injectable() 装饰器装饰的类。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用途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守卫有一个单独的责任。它们根据运行时出现的某些条件（例如权限，角色，访问控制列表等）来确定给定的请求是否由路由处理程序处理。 这通常称为授权。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守卫的实现</a:t>
            </a:r>
            <a:endParaRPr 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299845"/>
            <a:ext cx="10864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用 @Injectable() 装饰器装饰守卫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守卫应该实现 CanActivate 接口 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5" name="图片 4" descr="code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9285" y="2181225"/>
            <a:ext cx="7240905" cy="4676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4340" y="3504565"/>
            <a:ext cx="42386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ExecutionContext</a:t>
            </a:r>
            <a:r>
              <a:rPr lang="zh-CN" altLang="en-US"/>
              <a:t>：执行上下文，获取对 </a:t>
            </a:r>
            <a:r>
              <a:rPr lang="en-US" altLang="zh-CN"/>
              <a:t>r</a:t>
            </a:r>
            <a:r>
              <a:rPr lang="zh-CN" altLang="en-US"/>
              <a:t>equest 和 </a:t>
            </a:r>
            <a:r>
              <a:rPr lang="en-US" altLang="zh-CN"/>
              <a:t>r</a:t>
            </a:r>
            <a:r>
              <a:rPr lang="zh-CN" altLang="en-US"/>
              <a:t>esponse 对象的引用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request</a:t>
            </a:r>
            <a:r>
              <a:rPr lang="en-US" altLang="zh-CN"/>
              <a:t>: HTTP</a:t>
            </a:r>
            <a:r>
              <a:rPr lang="zh-CN" altLang="en-US"/>
              <a:t>请求对象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validateRequest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</a:t>
            </a:r>
            <a:r>
              <a:rPr lang="zh-CN" altLang="en-US"/>
              <a:t>：实现具体的权限</a:t>
            </a:r>
            <a:endParaRPr lang="zh-CN" altLang="en-US"/>
          </a:p>
          <a:p>
            <a:pPr algn="l"/>
            <a:r>
              <a:rPr lang="zh-CN" altLang="en-US"/>
              <a:t>验证</a:t>
            </a:r>
            <a:r>
              <a:rPr lang="en-US" altLang="zh-CN"/>
              <a:t>,</a:t>
            </a:r>
            <a:r>
              <a:rPr lang="zh-CN" altLang="en-US"/>
              <a:t>返回布尔值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了解 </a:t>
            </a:r>
            <a:r>
              <a:rPr lang="en-US" altLang="zh-CN">
                <a:sym typeface="+mn-ea"/>
              </a:rPr>
              <a:t>Nestjs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111036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简介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Nest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 是一个 Node.js 服务端应用框架，由于设计上很多灵感来自于 Java 中的 Spring 框架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所以你可以认为： Nest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 是 Nodejs 版的 Spring 框架。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特点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使用 Typescript，类型推断机制为后端开发和维护提供了很好的支持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模块化思想，让应用程序更容易分层，提供了易于使用的模块化的管理机制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使用依赖注入思想，开发更便捷、更高效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面向切面编程，轻松实现日志、拦截器、过滤器等功能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支持 TypeORM，最好的 </a:t>
            </a:r>
            <a:r>
              <a:rPr lang="en-US" altLang="zh-CN">
                <a:sym typeface="+mn-ea"/>
              </a:rPr>
              <a:t>ORM</a:t>
            </a:r>
            <a:r>
              <a:rPr lang="zh-CN" altLang="en-US">
                <a:sym typeface="+mn-ea"/>
              </a:rPr>
              <a:t> 数据库框架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守卫的使用</a:t>
            </a:r>
            <a:endParaRPr lang="en-US" altLang="zh-CN" dirty="0">
              <a:sym typeface="+mn-ea"/>
            </a:endParaRPr>
          </a:p>
        </p:txBody>
      </p:sp>
      <p:pic>
        <p:nvPicPr>
          <p:cNvPr id="2" name="图片 1" descr="code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840" y="1393825"/>
            <a:ext cx="10058400" cy="4552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170" y="995680"/>
            <a:ext cx="8058785" cy="380555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拦截器（</a:t>
            </a:r>
            <a:r>
              <a:rPr lang="en-US" altLang="zh-CN" dirty="0">
                <a:sym typeface="+mn-ea"/>
              </a:rPr>
              <a:t>Interceptor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3742690"/>
            <a:ext cx="108648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/>
              <a:t>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拦截器是使用 @Injectable() 装饰器装饰的类。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用途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</a:t>
            </a:r>
            <a:r>
              <a:rPr lang="zh-CN" altLang="en-US">
                <a:sym typeface="+mn-ea"/>
              </a:rPr>
              <a:t>程序</a:t>
            </a:r>
            <a:r>
              <a:rPr lang="zh-CN" altLang="en-US">
                <a:sym typeface="+mn-ea"/>
              </a:rPr>
              <a:t>执行之前/之后绑定额外的逻辑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转换从</a:t>
            </a:r>
            <a:r>
              <a:rPr lang="zh-CN" altLang="en-US">
                <a:sym typeface="+mn-ea"/>
              </a:rPr>
              <a:t>程序</a:t>
            </a:r>
            <a:r>
              <a:rPr lang="zh-CN" altLang="en-US">
                <a:sym typeface="+mn-ea"/>
              </a:rPr>
              <a:t>返回的结果</a:t>
            </a:r>
            <a:endParaRPr lang="zh-CN" altLang="en-US"/>
          </a:p>
          <a:p>
            <a:pPr algn="l"/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拦截器的实现</a:t>
            </a:r>
            <a:endParaRPr 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09370"/>
            <a:ext cx="10864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在具有 @Injectable() 装饰器的类中实现拦截器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拦截器</a:t>
            </a:r>
            <a:r>
              <a:rPr lang="zh-CN" altLang="en-US">
                <a:sym typeface="+mn-ea"/>
              </a:rPr>
              <a:t>应该实现 NestInterceptor 接口 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4340" y="2667635"/>
            <a:ext cx="42830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ExecutionContext</a:t>
            </a:r>
            <a:r>
              <a:rPr lang="zh-CN" altLang="en-US"/>
              <a:t>：执行上下文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CallHandler</a:t>
            </a:r>
            <a:r>
              <a:rPr lang="en-US" altLang="zh-CN"/>
              <a:t>:  </a:t>
            </a:r>
            <a:r>
              <a:t>一个包装执行流的对象</a:t>
            </a:r>
          </a:p>
          <a:p>
            <a:pPr algn="l"/>
          </a:p>
          <a:p>
            <a:pPr algn="l"/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next.handle</a:t>
            </a:r>
            <a:r>
              <a:rPr lang="zh-CN" altLang="en-US"/>
              <a:t>：调用完handle()后得到RxJs 对象，利用RxJs操作符可以对该对象进行操作，使用</a:t>
            </a:r>
            <a:r>
              <a:rPr lang="en-US" altLang="zh-CN"/>
              <a:t>m</a:t>
            </a:r>
            <a:r>
              <a:rPr lang="zh-CN" altLang="en-US"/>
              <a:t>ap可以得到程序的返回值</a:t>
            </a:r>
            <a:endParaRPr lang="zh-CN" altLang="en-US"/>
          </a:p>
        </p:txBody>
      </p:sp>
      <p:pic>
        <p:nvPicPr>
          <p:cNvPr id="4" name="图片 3" descr="code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1520" y="2399665"/>
            <a:ext cx="7514590" cy="3607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4340" y="5323205"/>
            <a:ext cx="4107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这段代码的作用是使得响应数据从</a:t>
            </a:r>
            <a:r>
              <a:rPr lang="en-US" altLang="zh-CN"/>
              <a:t>{name:'xxx'}</a:t>
            </a:r>
            <a:endParaRPr lang="en-US" altLang="zh-CN"/>
          </a:p>
          <a:p>
            <a:r>
              <a:rPr lang="zh-CN" altLang="en-US"/>
              <a:t>变成 </a:t>
            </a:r>
            <a:endParaRPr lang="zh-CN" altLang="en-US"/>
          </a:p>
          <a:p>
            <a:r>
              <a:rPr lang="en-US" altLang="zh-CN"/>
              <a:t>{data: {name: 'xxx'}}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拦截器的使用</a:t>
            </a:r>
            <a:endParaRPr lang="zh-CN" dirty="0">
              <a:sym typeface="+mn-ea"/>
            </a:endParaRPr>
          </a:p>
        </p:txBody>
      </p:sp>
      <p:pic>
        <p:nvPicPr>
          <p:cNvPr id="5" name="图片 4" descr="code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245" y="794385"/>
            <a:ext cx="8524875" cy="6063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225" y="970915"/>
            <a:ext cx="6305550" cy="358775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异常过滤器（</a:t>
            </a:r>
            <a:r>
              <a:rPr lang="en-US" altLang="zh-CN" dirty="0">
                <a:sym typeface="+mn-ea"/>
              </a:rPr>
              <a:t>Filter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3803015"/>
            <a:ext cx="108648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内置的异常层负责处理整个应用程序中的所有抛出的异常。当捕获到未处理的异常时，最终用户将收到友好的响应。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用途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在程序出口处拦截所有异常,可对特定异常做记录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统一异常的格式</a:t>
            </a:r>
            <a:endParaRPr lang="zh-CN" altLang="en-US"/>
          </a:p>
          <a:p>
            <a:pPr algn="l"/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异常过滤器的使用</a:t>
            </a:r>
            <a:endParaRPr 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42390"/>
            <a:ext cx="10864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en-US" altLang="zh-CN"/>
              <a:t>Nestjs</a:t>
            </a:r>
            <a:r>
              <a:rPr lang="zh-CN" altLang="en-US"/>
              <a:t>本身带有内置的全局异常过滤器。该过滤器处理 HttpException </a:t>
            </a:r>
            <a:r>
              <a:rPr lang="zh-CN" altLang="en-US">
                <a:sym typeface="+mn-ea"/>
              </a:rPr>
              <a:t>类型</a:t>
            </a:r>
            <a:r>
              <a:rPr lang="zh-CN" altLang="en-US"/>
              <a:t>的异常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zh-CN" altLang="en-US"/>
              <a:t>当你抛出 HttpException 对象时，它将被</a:t>
            </a:r>
            <a:r>
              <a:rPr lang="zh-CN" altLang="en-US">
                <a:sym typeface="+mn-ea"/>
              </a:rPr>
              <a:t>全局异常过滤器</a:t>
            </a:r>
            <a:r>
              <a:rPr lang="zh-CN" altLang="en-US"/>
              <a:t>捕获并转换为相关的 JSON 响应。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6730" y="3181350"/>
            <a:ext cx="38188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HttpException（</a:t>
            </a:r>
            <a:r>
              <a:rPr lang="en-US" altLang="zh-CN"/>
              <a:t>response, status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</a:t>
            </a:r>
            <a:r>
              <a:rPr lang="zh-CN" altLang="en-US"/>
              <a:t>：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response</a:t>
            </a:r>
            <a:r>
              <a:rPr lang="zh-CN" altLang="en-US"/>
              <a:t>：对应响应主体的</a:t>
            </a:r>
            <a:r>
              <a:rPr lang="en-US" altLang="zh-CN"/>
              <a:t>message</a:t>
            </a:r>
            <a:r>
              <a:rPr lang="zh-CN" altLang="en-US"/>
              <a:t>字段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status</a:t>
            </a:r>
            <a:r>
              <a:rPr lang="zh-CN" altLang="en-US"/>
              <a:t>：HTTP状态代码。</a:t>
            </a:r>
            <a:endParaRPr lang="zh-CN" altLang="en-US"/>
          </a:p>
        </p:txBody>
      </p:sp>
      <p:pic>
        <p:nvPicPr>
          <p:cNvPr id="6" name="图片 5" descr="code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6140" y="1987550"/>
            <a:ext cx="7296150" cy="48215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5385" y="961390"/>
            <a:ext cx="6843395" cy="389382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管道（</a:t>
            </a:r>
            <a:r>
              <a:rPr lang="en-US" altLang="zh-CN" dirty="0">
                <a:sym typeface="+mn-ea"/>
              </a:rPr>
              <a:t>Pipe</a:t>
            </a:r>
            <a:r>
              <a:rPr lang="zh-CN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975" y="4454525"/>
            <a:ext cx="108648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管道是具有 @Injectable() 装饰器的类。管道应实现 PipeTransform 接口。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用途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转换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管道将输入数据转换为所需的数据输出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验证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对输入数据进行验证，如果验证成功继续传递; 验证失败则抛出异常;</a:t>
            </a:r>
            <a:endParaRPr lang="zh-CN" altLang="en-US"/>
          </a:p>
          <a:p>
            <a:pPr algn="l"/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管道的使用</a:t>
            </a:r>
            <a:endParaRPr 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42390"/>
            <a:ext cx="1086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/>
              <a:t>Nest</a:t>
            </a:r>
            <a:r>
              <a:rPr lang="en-US" altLang="zh-CN"/>
              <a:t>js</a:t>
            </a:r>
            <a:r>
              <a:rPr lang="zh-CN" altLang="en-US"/>
              <a:t>为我们内置了2个通用的管道，一个数据验证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ValidationPipe</a:t>
            </a:r>
            <a:r>
              <a:rPr lang="zh-CN" altLang="en-US"/>
              <a:t>，一个数据转换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ParseIntPipe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图片 4" descr="code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710690"/>
            <a:ext cx="10058400" cy="4754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Nestjs</a:t>
            </a:r>
            <a:r>
              <a:rPr lang="zh-CN" altLang="en-US" dirty="0"/>
              <a:t>生命周期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50030" y="1161415"/>
            <a:ext cx="574040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            客户端请求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|----------------请求生命周期开始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中间件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|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守卫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|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拦截器                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|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管道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|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控制器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|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服务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|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控制器响应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|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拦截器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|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服务器响应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	|</a:t>
            </a:r>
            <a:r>
              <a:rPr lang="zh-CN" altLang="en-US" sz="1600">
                <a:sym typeface="+mn-ea"/>
              </a:rPr>
              <a:t>----------------请求生命周期结束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2150745" y="32448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异常过滤器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3" name="标题 1"/>
          <p:cNvSpPr txBox="1"/>
          <p:nvPr/>
        </p:nvSpPr>
        <p:spPr>
          <a:xfrm>
            <a:off x="2201228" y="2725420"/>
            <a:ext cx="7789545" cy="90297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noProof="1"/>
              <a:t>聊天室项目实战</a:t>
            </a:r>
            <a:endParaRPr lang="zh-CN" altLang="en-US" noProof="1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Nestjs </a:t>
            </a:r>
            <a:r>
              <a:rPr lang="zh-CN" altLang="en-US">
                <a:sym typeface="+mn-ea"/>
              </a:rPr>
              <a:t>发展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11103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Nestjs 发展迅猛，诞生三年，</a:t>
            </a:r>
            <a:r>
              <a:rPr lang="en-US" altLang="zh-CN">
                <a:sym typeface="+mn-ea"/>
              </a:rPr>
              <a:t>github </a:t>
            </a:r>
            <a:r>
              <a:rPr lang="zh-CN" altLang="en-US">
                <a:sym typeface="+mn-ea"/>
              </a:rPr>
              <a:t>上的 </a:t>
            </a:r>
            <a:r>
              <a:rPr lang="en-US" altLang="zh-CN">
                <a:sym typeface="+mn-ea"/>
              </a:rPr>
              <a:t>stars </a:t>
            </a:r>
            <a:r>
              <a:rPr lang="zh-CN" altLang="en-US">
                <a:sym typeface="+mn-ea"/>
              </a:rPr>
              <a:t>就超越了众多 node 框架，截止目前 </a:t>
            </a:r>
            <a:r>
              <a:rPr lang="en-US" altLang="zh-CN">
                <a:sym typeface="+mn-ea"/>
              </a:rPr>
              <a:t>stars </a:t>
            </a:r>
            <a:r>
              <a:rPr lang="zh-CN" altLang="en-US">
                <a:sym typeface="+mn-ea"/>
              </a:rPr>
              <a:t>排名第三。</a:t>
            </a:r>
            <a:endParaRPr lang="en-US"/>
          </a:p>
        </p:txBody>
      </p:sp>
      <p:pic>
        <p:nvPicPr>
          <p:cNvPr id="4" name="图片 3" descr="企业微信截图_16052505778782"/>
          <p:cNvPicPr>
            <a:picLocks noChangeAspect="1"/>
          </p:cNvPicPr>
          <p:nvPr/>
        </p:nvPicPr>
        <p:blipFill>
          <a:blip r:embed="rId1"/>
          <a:srcRect l="432" t="1190" r="393" b="784"/>
          <a:stretch>
            <a:fillRect/>
          </a:stretch>
        </p:blipFill>
        <p:spPr>
          <a:xfrm>
            <a:off x="1872615" y="1862455"/>
            <a:ext cx="8490585" cy="4794885"/>
          </a:xfrm>
          <a:prstGeom prst="rect">
            <a:avLst/>
          </a:prstGeom>
        </p:spPr>
      </p:pic>
      <p:pic>
        <p:nvPicPr>
          <p:cNvPr id="7" name="图片 6" descr="企业微信截图_160610273447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20000">
            <a:off x="4363720" y="1032510"/>
            <a:ext cx="4885055" cy="851535"/>
          </a:xfrm>
          <a:prstGeom prst="rect">
            <a:avLst/>
          </a:prstGeom>
        </p:spPr>
      </p:pic>
      <p:pic>
        <p:nvPicPr>
          <p:cNvPr id="8" name="图片 7" descr="企业微信截图_160610278449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20" y="2416810"/>
            <a:ext cx="2902585" cy="1673860"/>
          </a:xfrm>
          <a:prstGeom prst="rect">
            <a:avLst/>
          </a:prstGeom>
        </p:spPr>
      </p:pic>
      <p:pic>
        <p:nvPicPr>
          <p:cNvPr id="9" name="图片 8" descr="企业微信截图_16061028013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0000">
            <a:off x="812800" y="2845435"/>
            <a:ext cx="3307715" cy="1887855"/>
          </a:xfrm>
          <a:prstGeom prst="rect">
            <a:avLst/>
          </a:prstGeom>
        </p:spPr>
      </p:pic>
      <p:pic>
        <p:nvPicPr>
          <p:cNvPr id="10" name="图片 9" descr="企业微信截图_160610282818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20000">
            <a:off x="6473825" y="2419350"/>
            <a:ext cx="4215765" cy="1099820"/>
          </a:xfrm>
          <a:prstGeom prst="rect">
            <a:avLst/>
          </a:prstGeom>
        </p:spPr>
      </p:pic>
      <p:pic>
        <p:nvPicPr>
          <p:cNvPr id="11" name="图片 10" descr="企业微信截图_160610283617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0000">
            <a:off x="2473960" y="4203065"/>
            <a:ext cx="3545205" cy="1125855"/>
          </a:xfrm>
          <a:prstGeom prst="rect">
            <a:avLst/>
          </a:prstGeom>
        </p:spPr>
      </p:pic>
      <p:pic>
        <p:nvPicPr>
          <p:cNvPr id="12" name="图片 11" descr="企业微信截图_160610284322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0000">
            <a:off x="1728470" y="1588135"/>
            <a:ext cx="4676775" cy="828675"/>
          </a:xfrm>
          <a:prstGeom prst="rect">
            <a:avLst/>
          </a:prstGeom>
        </p:spPr>
      </p:pic>
      <p:pic>
        <p:nvPicPr>
          <p:cNvPr id="14" name="图片 13" descr="企业微信截图_160612708545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470" y="4231005"/>
            <a:ext cx="3876040" cy="1313815"/>
          </a:xfrm>
          <a:prstGeom prst="rect">
            <a:avLst/>
          </a:prstGeom>
        </p:spPr>
      </p:pic>
      <p:pic>
        <p:nvPicPr>
          <p:cNvPr id="15" name="图片 14" descr="企业微信截图_160612710250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8130" y="3458845"/>
            <a:ext cx="5032375" cy="1099820"/>
          </a:xfrm>
          <a:prstGeom prst="rect">
            <a:avLst/>
          </a:prstGeom>
        </p:spPr>
      </p:pic>
      <p:pic>
        <p:nvPicPr>
          <p:cNvPr id="16" name="图片 15" descr="企业微信截图_160612710744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2475" y="2896235"/>
            <a:ext cx="3625215" cy="923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240000">
            <a:off x="4147185" y="1862455"/>
            <a:ext cx="5695950" cy="1310005"/>
          </a:xfrm>
          <a:prstGeom prst="rect">
            <a:avLst/>
          </a:prstGeom>
        </p:spPr>
      </p:pic>
      <p:pic>
        <p:nvPicPr>
          <p:cNvPr id="6" name="图片 5" descr="企业微信截图_160618491511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80000">
            <a:off x="1118870" y="4558665"/>
            <a:ext cx="4970780" cy="119189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0095" y="2795270"/>
            <a:ext cx="7931150" cy="815340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zh-CN" altLang="en-US" sz="4800" dirty="0"/>
              <a:t>聊天室的基本结构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聊天室模块划分</a:t>
            </a:r>
            <a:endParaRPr lang="zh-CN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630" y="1727835"/>
            <a:ext cx="10492105" cy="4392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聊天室表结构设计</a:t>
            </a:r>
            <a:endParaRPr lang="zh-CN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978535"/>
            <a:ext cx="10492740" cy="6043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0095" y="2795270"/>
            <a:ext cx="7931150" cy="815340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en-US" altLang="zh-CN" sz="4800" dirty="0"/>
              <a:t>TypeORM</a:t>
            </a:r>
            <a:r>
              <a:rPr lang="zh-CN" altLang="en-US" sz="4800" dirty="0"/>
              <a:t>的使用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TypeORM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84300"/>
            <a:ext cx="108648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TypeORM</a:t>
            </a:r>
            <a:r>
              <a:rPr lang="zh-CN" altLang="en-US"/>
              <a:t>： 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TypeORM 是一个 ORM（对象关系映射）框架，用于帮助你开发任何使用数据库的应用程序</a:t>
            </a:r>
            <a:endParaRPr lang="zh-CN" altLang="en-US"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实体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entiry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>
                <a:sym typeface="+mn-ea"/>
              </a:rPr>
              <a:t>实体是一个映射到数据库表的类，必须有一个主列</a:t>
            </a:r>
            <a:endParaRPr lang="zh-CN" altLang="en-US"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lang="zh-CN" altLang="en-US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ORM</a:t>
            </a:r>
            <a:r>
              <a:rPr lang="en-US" altLang="zh-CN">
                <a:sym typeface="+mn-ea"/>
              </a:rPr>
              <a:t>: </a:t>
            </a:r>
            <a:endParaRPr lang="en-US" altLang="zh-CN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zh-CN">
                <a:sym typeface="+mn-ea"/>
              </a:rPr>
              <a:t>对象和关系数据是实体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entity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的两种表现形式，实体在内存中表现为对象，在数据库中表现为关系数据。</a:t>
            </a:r>
            <a:r>
              <a:rPr lang="en-US">
                <a:sym typeface="+mn-ea"/>
              </a:rPr>
              <a:t>ORM </a:t>
            </a:r>
            <a:r>
              <a:rPr lang="en-US" altLang="zh-CN">
                <a:sym typeface="+mn-ea"/>
              </a:rPr>
              <a:t>系统，主要</a:t>
            </a:r>
            <a:r>
              <a:rPr lang="zh-CN" altLang="en-US">
                <a:sym typeface="+mn-ea"/>
              </a:rPr>
              <a:t>通过 实体 </a:t>
            </a:r>
            <a:r>
              <a:rPr lang="en-US" altLang="zh-CN">
                <a:sym typeface="+mn-ea"/>
              </a:rPr>
              <a:t>实现 程序对象 到 关系数据库 数据的映射。</a:t>
            </a:r>
            <a:endParaRPr lang="en-US" altLang="zh-CN"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lang="zh-CN" altLang="en-US"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741170" y="4504690"/>
          <a:ext cx="853313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对象 </a:t>
                      </a:r>
                      <a:r>
                        <a:rPr lang="en-US" altLang="zh-CN"/>
                        <a:t>u</a:t>
                      </a:r>
                      <a:r>
                        <a:rPr lang="en-US" altLang="zh-CN"/>
                        <a:t>ser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表 </a:t>
                      </a:r>
                      <a:r>
                        <a:rPr lang="en-US" altLang="zh-CN"/>
                        <a:t>user_table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name</a:t>
                      </a:r>
                      <a:r>
                        <a:rPr lang="zh-CN" altLang="en-US"/>
                        <a:t>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user_name</a:t>
                      </a:r>
                      <a:r>
                        <a:rPr lang="zh-CN" altLang="en-US"/>
                        <a:t>字段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gender</a:t>
                      </a:r>
                      <a:r>
                        <a:rPr lang="zh-CN" altLang="en-US" sz="1800">
                          <a:sym typeface="+mn-ea"/>
                        </a:rPr>
                        <a:t>键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gender</a:t>
                      </a:r>
                      <a:r>
                        <a:rPr lang="zh-CN" altLang="en-US" sz="1800">
                          <a:sym typeface="+mn-ea"/>
                        </a:rPr>
                        <a:t>字段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age</a:t>
                      </a:r>
                      <a:r>
                        <a:rPr lang="zh-CN" altLang="en-US" sz="1800">
                          <a:sym typeface="+mn-ea"/>
                        </a:rPr>
                        <a:t>键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age</a:t>
                      </a:r>
                      <a:r>
                        <a:rPr lang="zh-CN" altLang="en-US" sz="1800">
                          <a:sym typeface="+mn-ea"/>
                        </a:rPr>
                        <a:t>字段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实体（</a:t>
            </a:r>
            <a:r>
              <a:rPr lang="en-US" altLang="zh-CN" dirty="0">
                <a:sym typeface="+mn-ea"/>
              </a:rPr>
              <a:t>Entity</a:t>
            </a:r>
            <a:r>
              <a:rPr lang="zh-CN" altLang="en-US" dirty="0">
                <a:sym typeface="+mn-ea"/>
              </a:rPr>
              <a:t>）的实现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30960"/>
            <a:ext cx="5217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实体（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Entiry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  <a:r>
              <a:rPr lang="zh-CN" altLang="en-US"/>
              <a:t>： 实体是一个映射到数据库表的类。 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zh-CN" altLang="en-US"/>
              <a:t>你可以通过</a:t>
            </a:r>
            <a:r>
              <a:rPr lang="zh-CN" altLang="en-US">
                <a:sym typeface="+mn-ea"/>
              </a:rPr>
              <a:t>@Entity() 装饰器</a:t>
            </a:r>
            <a:r>
              <a:rPr lang="zh-CN" altLang="en-US"/>
              <a:t>来创建一个实体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4340" y="2689860"/>
            <a:ext cx="5252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@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PrimaryGeneratedColumn（）</a:t>
            </a:r>
            <a:r>
              <a:rPr lang="en-US" altLang="zh-CN"/>
              <a:t>: @PrimaryGeneratedColumn("uuid") 创建一个主列，该值将使用uuid自动生成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34340" y="4304665"/>
            <a:ext cx="5252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@Column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（）</a:t>
            </a:r>
            <a:r>
              <a:rPr lang="en-US" altLang="zh-CN"/>
              <a:t>:</a:t>
            </a:r>
            <a:endParaRPr lang="en-US" altLang="zh-CN"/>
          </a:p>
          <a:p>
            <a:pPr algn="l"/>
            <a:r>
              <a:rPr lang="en-US" altLang="zh-CN"/>
              <a:t> </a:t>
            </a:r>
            <a:r>
              <a:rPr lang="zh-CN" altLang="en-US"/>
              <a:t>列，对应数据库字段，可以设置类型和默认值</a:t>
            </a:r>
            <a:endParaRPr lang="zh-CN" altLang="en-US"/>
          </a:p>
        </p:txBody>
      </p:sp>
      <p:pic>
        <p:nvPicPr>
          <p:cNvPr id="9" name="图片 8" descr="code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6425" y="1145540"/>
            <a:ext cx="6411595" cy="56273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存储库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Repository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43025"/>
            <a:ext cx="109524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存储库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Repository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/>
              <a:t>： 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zh-CN" altLang="en-US"/>
              <a:t>提供一系列数据库</a:t>
            </a:r>
            <a:r>
              <a:rPr lang="en-US" altLang="zh-CN"/>
              <a:t>API</a:t>
            </a:r>
            <a:r>
              <a:rPr lang="zh-CN" altLang="en-US"/>
              <a:t>去操作实体对应的数据库表。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getRepository(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实体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r>
              <a:rPr lang="zh-CN" altLang="en-US"/>
              <a:t>：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zh-CN" altLang="en-US"/>
              <a:t>传入实体获得实体对应的存储库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6" name="图片 5" descr="code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10" y="2994025"/>
            <a:ext cx="10556875" cy="3250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Nestjs </a:t>
            </a:r>
            <a:r>
              <a:rPr lang="zh-CN" altLang="en-US" dirty="0">
                <a:sym typeface="+mn-ea"/>
              </a:rPr>
              <a:t>结合 </a:t>
            </a:r>
            <a:r>
              <a:rPr lang="en-US" altLang="zh-CN" dirty="0">
                <a:sym typeface="+mn-ea"/>
              </a:rPr>
              <a:t>TypeORM</a:t>
            </a:r>
            <a:endParaRPr lang="en-US" altLang="zh-CN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4340" y="1423035"/>
            <a:ext cx="44862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步骤一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/>
              <a:t>在程序根模块 </a:t>
            </a:r>
            <a:r>
              <a:t>app.module.ts </a:t>
            </a:r>
            <a:r>
              <a:rPr lang="zh-CN"/>
              <a:t>中</a:t>
            </a:r>
            <a:r>
              <a:t>导入</a:t>
            </a:r>
            <a:r>
              <a:rPr lang="zh-CN"/>
              <a:t>数据库连接配置</a:t>
            </a:r>
            <a:endParaRPr lang="zh-CN"/>
          </a:p>
          <a:p/>
          <a:p/>
          <a:p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forRoot() 方法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传入数据库配置信息，建立连接后才能与数据库进行交互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0" name="图片 9" descr="code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1270" y="1010285"/>
            <a:ext cx="6917690" cy="5612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Nestjs </a:t>
            </a:r>
            <a:r>
              <a:rPr lang="zh-CN" altLang="en-US" dirty="0">
                <a:sym typeface="+mn-ea"/>
              </a:rPr>
              <a:t>结合 </a:t>
            </a:r>
            <a:r>
              <a:rPr lang="en-US" altLang="zh-CN" dirty="0">
                <a:sym typeface="+mn-ea"/>
              </a:rPr>
              <a:t>TypeORM</a:t>
            </a:r>
            <a:endParaRPr lang="en-US" altLang="zh-CN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4340" y="1412240"/>
            <a:ext cx="4376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步骤二</a:t>
            </a:r>
            <a:r>
              <a:rPr lang="zh-CN"/>
              <a:t>：</a:t>
            </a:r>
            <a:endParaRPr lang="zh-CN"/>
          </a:p>
          <a:p>
            <a:r>
              <a:rPr lang="zh-CN"/>
              <a:t>在需要使用到数据库的子模块中导入需要用到的实体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" name="图片 1" descr="code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0" y="1027430"/>
            <a:ext cx="7403465" cy="5435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4340" y="3106420"/>
            <a:ext cx="3983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forFeature() 方法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/>
              <a:t>定义在当前模块中注册了哪些存储库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Nestjs </a:t>
            </a:r>
            <a:r>
              <a:rPr lang="zh-CN" altLang="en-US" dirty="0">
                <a:sym typeface="+mn-ea"/>
              </a:rPr>
              <a:t>结合 </a:t>
            </a:r>
            <a:r>
              <a:rPr lang="en-US" altLang="zh-CN" dirty="0">
                <a:sym typeface="+mn-ea"/>
              </a:rPr>
              <a:t>TypeORM</a:t>
            </a:r>
            <a:endParaRPr lang="en-US" altLang="zh-CN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4340" y="1445260"/>
            <a:ext cx="38646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步骤三</a:t>
            </a:r>
            <a:r>
              <a:rPr lang="zh-CN"/>
              <a:t>：</a:t>
            </a:r>
            <a:endParaRPr lang="zh-CN"/>
          </a:p>
          <a:p>
            <a:r>
              <a:rPr lang="zh-CN"/>
              <a:t>在子模块的 </a:t>
            </a:r>
            <a:r>
              <a:rPr lang="en-US" altLang="zh-CN">
                <a:sym typeface="+mn-ea"/>
              </a:rPr>
              <a:t>Service </a:t>
            </a:r>
            <a:r>
              <a:t>中</a:t>
            </a:r>
            <a:r>
              <a:rPr lang="zh-CN"/>
              <a:t>以</a:t>
            </a:r>
            <a:r>
              <a:t>依赖注入的方式</a:t>
            </a:r>
            <a:r>
              <a:rPr lang="zh-CN"/>
              <a:t>注入实体对应的</a:t>
            </a:r>
            <a:r>
              <a:rPr lang="zh-CN" altLang="en-US">
                <a:sym typeface="+mn-ea"/>
              </a:rPr>
              <a:t>存储库，这样就可以在 </a:t>
            </a:r>
            <a:r>
              <a:rPr lang="en-US" altLang="zh-CN">
                <a:sym typeface="+mn-ea"/>
              </a:rPr>
              <a:t>Service </a:t>
            </a:r>
            <a:r>
              <a:rPr lang="zh-CN" altLang="en-US">
                <a:sym typeface="+mn-ea"/>
              </a:rPr>
              <a:t>类的方法中操作数据库</a:t>
            </a:r>
            <a:endParaRPr lang="zh-CN" altLang="en-US">
              <a:sym typeface="+mn-ea"/>
            </a:endParaRPr>
          </a:p>
        </p:txBody>
      </p:sp>
      <p:pic>
        <p:nvPicPr>
          <p:cNvPr id="5" name="图片 4" descr="code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3565" y="1123950"/>
            <a:ext cx="7732395" cy="54286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2201228" y="2725420"/>
            <a:ext cx="7789545" cy="90297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noProof="1"/>
              <a:t>Nestjs</a:t>
            </a:r>
            <a:r>
              <a:rPr lang="zh-CN" altLang="en-US" noProof="1"/>
              <a:t>核心</a:t>
            </a:r>
            <a:r>
              <a:rPr lang="zh-CN" altLang="en-US" noProof="1"/>
              <a:t>思想</a:t>
            </a:r>
            <a:endParaRPr lang="zh-CN" altLang="en-US" noProof="1"/>
          </a:p>
        </p:txBody>
      </p:sp>
      <p:grpSp>
        <p:nvGrpSpPr>
          <p:cNvPr id="24" name="组合 23"/>
          <p:cNvGrpSpPr/>
          <p:nvPr/>
        </p:nvGrpSpPr>
        <p:grpSpPr>
          <a:xfrm>
            <a:off x="4464050" y="4462145"/>
            <a:ext cx="2630805" cy="445135"/>
            <a:chOff x="7155497" y="3114185"/>
            <a:chExt cx="1950403" cy="400545"/>
          </a:xfrm>
        </p:grpSpPr>
        <p:sp>
          <p:nvSpPr>
            <p:cNvPr id="25" name="文本框 24"/>
            <p:cNvSpPr txBox="1"/>
            <p:nvPr/>
          </p:nvSpPr>
          <p:spPr>
            <a:xfrm>
              <a:off x="7155497" y="3114185"/>
              <a:ext cx="775335" cy="40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3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01</a:t>
              </a:r>
              <a:endParaRPr lang="en-US" altLang="zh-CN" sz="23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95551" y="3152657"/>
              <a:ext cx="1510349" cy="33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90000"/>
                </a:lnSpc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面向切面编程</a:t>
              </a:r>
              <a:endParaRPr lang="zh-CN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157085" y="4462145"/>
            <a:ext cx="3332480" cy="445135"/>
            <a:chOff x="7155497" y="3114185"/>
            <a:chExt cx="1950403" cy="375335"/>
          </a:xfrm>
        </p:grpSpPr>
        <p:sp>
          <p:nvSpPr>
            <p:cNvPr id="5" name="文本框 4"/>
            <p:cNvSpPr txBox="1"/>
            <p:nvPr/>
          </p:nvSpPr>
          <p:spPr>
            <a:xfrm>
              <a:off x="7155497" y="3114185"/>
              <a:ext cx="775335" cy="37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02</a:t>
              </a:r>
              <a:endParaRPr lang="en-US" altLang="zh-CN" sz="23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595551" y="3152657"/>
              <a:ext cx="1510349" cy="31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90000"/>
                </a:lnSpc>
                <a:spcAft>
                  <a:spcPts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依赖注入和控制反转</a:t>
              </a:r>
              <a:endParaRPr lang="zh-CN" alt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0095" y="2795270"/>
            <a:ext cx="7931150" cy="815340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en-US" sz="4800" dirty="0"/>
              <a:t>HTTP</a:t>
            </a:r>
            <a:r>
              <a:rPr lang="zh-CN" altLang="en-US" sz="4800" dirty="0"/>
              <a:t>服务的建立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用户模块</a:t>
            </a:r>
            <a:r>
              <a:rPr lang="en-US" altLang="zh-CN">
                <a:sym typeface="+mn-ea"/>
              </a:rPr>
              <a:t>HTTP</a:t>
            </a:r>
            <a:r>
              <a:rPr lang="zh-CN" altLang="en-US">
                <a:sym typeface="+mn-ea"/>
              </a:rPr>
              <a:t>服务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29690"/>
            <a:ext cx="33413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创建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UserService</a:t>
            </a:r>
            <a:r>
              <a:rPr lang="en-US" altLang="zh-CN"/>
              <a:t>:</a:t>
            </a:r>
            <a:endParaRPr lang="en-US" altLang="zh-CN"/>
          </a:p>
          <a:p>
            <a:pPr algn="l">
              <a:buFont typeface="Arial" panose="020B0604020202020204" pitchFamily="34" charset="0"/>
            </a:pPr>
            <a:endParaRPr lang="en-US" altLang="zh-CN"/>
          </a:p>
          <a:p>
            <a:pPr algn="l"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@Injectable </a:t>
            </a:r>
            <a:r>
              <a:rPr lang="zh-CN" altLang="en-US"/>
              <a:t>装饰器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/>
              <a:t>2. constructor</a:t>
            </a:r>
            <a:r>
              <a:rPr lang="zh-CN" altLang="en-US"/>
              <a:t>中</a:t>
            </a:r>
            <a:r>
              <a:rPr lang="zh-CN" altLang="en-US"/>
              <a:t>依赖注入</a:t>
            </a:r>
            <a:r>
              <a:rPr lang="en-US" altLang="zh-CN"/>
              <a:t>userRepository</a:t>
            </a:r>
            <a:r>
              <a:rPr lang="zh-CN" altLang="en-US"/>
              <a:t>存储库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/>
              <a:t>3. </a:t>
            </a:r>
            <a:r>
              <a:rPr lang="zh-CN" altLang="en-US"/>
              <a:t>实现相关具体业务逻辑的方法</a:t>
            </a:r>
            <a:endParaRPr lang="en-US" altLang="zh-CN"/>
          </a:p>
          <a:p>
            <a:pPr algn="l"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4" name="图片 3" descr="code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9620" y="869950"/>
            <a:ext cx="7332980" cy="6141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用户模块</a:t>
            </a:r>
            <a:r>
              <a:rPr lang="en-US" altLang="zh-CN">
                <a:sym typeface="+mn-ea"/>
              </a:rPr>
              <a:t>HTTP</a:t>
            </a:r>
            <a:r>
              <a:rPr lang="zh-CN" altLang="en-US">
                <a:sym typeface="+mn-ea"/>
              </a:rPr>
              <a:t>服务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29690"/>
            <a:ext cx="334137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创建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UserController</a:t>
            </a:r>
            <a:r>
              <a:rPr lang="en-US" altLang="zh-CN"/>
              <a:t>:</a:t>
            </a:r>
            <a:endParaRPr lang="en-US" altLang="zh-CN"/>
          </a:p>
          <a:p>
            <a:pPr algn="l">
              <a:buFont typeface="Arial" panose="020B0604020202020204" pitchFamily="34" charset="0"/>
            </a:pPr>
            <a:endParaRPr lang="en-US" altLang="zh-CN"/>
          </a:p>
          <a:p>
            <a:pPr algn="l"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@Controller</a:t>
            </a:r>
            <a:r>
              <a:rPr lang="zh-CN" altLang="en-US"/>
              <a:t>装饰器并传入路径前缀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/>
              <a:t>2. </a:t>
            </a:r>
            <a:r>
              <a:rPr lang="zh-CN" altLang="en-US"/>
              <a:t>依赖注入</a:t>
            </a:r>
            <a:r>
              <a:rPr lang="en-US" altLang="zh-CN"/>
              <a:t>UserService</a:t>
            </a:r>
            <a:r>
              <a:rPr lang="zh-CN" altLang="en-US"/>
              <a:t>服务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/>
              <a:t>3. </a:t>
            </a:r>
            <a:r>
              <a:rPr lang="zh-CN"/>
              <a:t>实现接收</a:t>
            </a:r>
            <a:r>
              <a:rPr lang="en-US" altLang="zh-CN"/>
              <a:t>HTTP</a:t>
            </a:r>
            <a:r>
              <a:rPr lang="zh-CN" altLang="en-US"/>
              <a:t>请求的方法，并调用</a:t>
            </a:r>
            <a:r>
              <a:rPr lang="en-US" altLang="zh-CN"/>
              <a:t>UserService</a:t>
            </a:r>
            <a:r>
              <a:rPr lang="zh-CN" altLang="en-US"/>
              <a:t>中处理具体业务逻辑的方法</a:t>
            </a:r>
            <a:endParaRPr lang="en-US" altLang="zh-CN"/>
          </a:p>
          <a:p>
            <a:pPr algn="l"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code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3450" y="984250"/>
            <a:ext cx="8805545" cy="5240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用户模块</a:t>
            </a:r>
            <a:r>
              <a:rPr lang="en-US" altLang="zh-CN">
                <a:sym typeface="+mn-ea"/>
              </a:rPr>
              <a:t>HTTP</a:t>
            </a:r>
            <a:r>
              <a:rPr lang="zh-CN" altLang="en-US">
                <a:sym typeface="+mn-ea"/>
              </a:rPr>
              <a:t>服务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29690"/>
            <a:ext cx="33413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创建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UserModule</a:t>
            </a:r>
            <a:r>
              <a:rPr lang="en-US" altLang="zh-CN"/>
              <a:t>:</a:t>
            </a:r>
            <a:endParaRPr lang="en-US" altLang="zh-CN"/>
          </a:p>
          <a:p>
            <a:pPr algn="l">
              <a:buFont typeface="Arial" panose="020B0604020202020204" pitchFamily="34" charset="0"/>
            </a:pPr>
            <a:endParaRPr lang="en-US" altLang="zh-CN"/>
          </a:p>
          <a:p>
            <a:pPr algn="l"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@Module</a:t>
            </a:r>
            <a:r>
              <a:rPr lang="zh-CN" altLang="en-US"/>
              <a:t>装饰器装饰</a:t>
            </a:r>
            <a:r>
              <a:rPr lang="en-US" altLang="zh-CN"/>
              <a:t>UserModule</a:t>
            </a:r>
            <a:r>
              <a:rPr lang="zh-CN" altLang="en-US"/>
              <a:t>并传入</a:t>
            </a:r>
            <a:r>
              <a:rPr lang="en-US" altLang="zh-CN"/>
              <a:t>UserService</a:t>
            </a:r>
            <a:r>
              <a:rPr lang="zh-CN" altLang="en-US"/>
              <a:t>和</a:t>
            </a:r>
            <a:r>
              <a:rPr lang="en-US" altLang="zh-CN"/>
              <a:t>UserController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/>
              <a:t>UserModule</a:t>
            </a:r>
            <a:r>
              <a:rPr lang="zh-CN" altLang="en-US"/>
              <a:t>导入到根模块</a:t>
            </a:r>
            <a:r>
              <a:rPr lang="en-US" altLang="zh-CN"/>
              <a:t>AppModule</a:t>
            </a:r>
            <a:r>
              <a:rPr lang="zh-CN" altLang="en-US"/>
              <a:t>后即可生效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4" name="图片 3" descr="code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835" y="862330"/>
            <a:ext cx="7893050" cy="57130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0095" y="2795270"/>
            <a:ext cx="7931150" cy="815340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zh-CN" altLang="en-US" sz="4800" dirty="0"/>
              <a:t>静态资源服务的建立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Nestjs</a:t>
            </a:r>
            <a:r>
              <a:rPr lang="zh-CN" altLang="en-US" dirty="0">
                <a:sym typeface="+mn-ea"/>
              </a:rPr>
              <a:t>静态资源上传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340" y="1342390"/>
            <a:ext cx="10864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7" name="图片 6" descr="code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175" y="1007745"/>
            <a:ext cx="8491855" cy="56889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0515" y="1174750"/>
            <a:ext cx="38855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UseInterceptors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>
                <a:sym typeface="+mn-ea"/>
              </a:rPr>
              <a:t>传入拦截器使用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FileInterceptor(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fileName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, options) 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ym typeface="+mn-ea"/>
              </a:rPr>
              <a:t>文件拦截器</a:t>
            </a:r>
            <a:r>
              <a:rPr lang="en-US" altLang="zh-CN">
                <a:sym typeface="+mn-ea"/>
              </a:rPr>
              <a:t>(fileName</a:t>
            </a:r>
            <a:r>
              <a:rPr lang="zh-CN" altLang="en-US">
                <a:sym typeface="+mn-ea"/>
              </a:rPr>
              <a:t>对应前端</a:t>
            </a:r>
            <a:r>
              <a:rPr lang="en-US" altLang="zh-CN">
                <a:sym typeface="+mn-ea"/>
              </a:rPr>
              <a:t>FormData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name</a:t>
            </a:r>
            <a:r>
              <a:rPr lang="zh-CN" altLang="en-US">
                <a:sym typeface="+mn-ea"/>
              </a:rPr>
              <a:t>属性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UploadedFile 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ym typeface="+mn-ea"/>
              </a:rPr>
              <a:t>文件上传装饰器拿到前端上传的</a:t>
            </a:r>
            <a:r>
              <a:rPr lang="zh-CN">
                <a:sym typeface="+mn-ea"/>
              </a:rPr>
              <a:t>数据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4340" y="4856480"/>
            <a:ext cx="3132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createWriteStream</a:t>
            </a:r>
            <a:r>
              <a:rPr lang="zh-CN" altLang="en-US"/>
              <a:t>：创建流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stream.write</a:t>
            </a:r>
            <a:r>
              <a:rPr lang="zh-CN" altLang="en-US"/>
              <a:t>： 写入流，这里是将文件存到本地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Nestjs</a:t>
            </a:r>
            <a:r>
              <a:rPr lang="zh-CN" altLang="en-US" dirty="0">
                <a:sym typeface="+mn-ea"/>
              </a:rPr>
              <a:t>静态资源访问</a:t>
            </a:r>
            <a:endParaRPr lang="zh-CN" altLang="en-US" dirty="0">
              <a:sym typeface="+mn-ea"/>
            </a:endParaRPr>
          </a:p>
        </p:txBody>
      </p:sp>
      <p:pic>
        <p:nvPicPr>
          <p:cNvPr id="2" name="图片 1" descr="code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8575" y="758190"/>
            <a:ext cx="9594850" cy="6080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0095" y="2795270"/>
            <a:ext cx="7931150" cy="815340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en-US" altLang="zh-CN" sz="4800" dirty="0"/>
              <a:t>Websocket</a:t>
            </a:r>
            <a:r>
              <a:rPr lang="zh-CN" altLang="en-US" sz="4800" dirty="0"/>
              <a:t>服务的建立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2530" y="1231265"/>
            <a:ext cx="7705090" cy="405892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网关（Websocket）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800"/>
            <a:ext cx="488061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由@WebSocketGateway(</a:t>
            </a:r>
            <a:r>
              <a:rPr lang="en-US" altLang="zh-CN">
                <a:sym typeface="+mn-ea"/>
              </a:rPr>
              <a:t>port, config</a:t>
            </a:r>
            <a:r>
              <a:rPr lang="zh-CN" altLang="en-US">
                <a:sym typeface="+mn-ea"/>
              </a:rPr>
              <a:t>) 装饰器修饰的类</a:t>
            </a:r>
            <a:r>
              <a:rPr lang="zh-CN" altLang="en-US"/>
              <a:t>，网关默认使用 socket.io包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参数</a:t>
            </a:r>
            <a:r>
              <a:rPr lang="zh-CN" altLang="en-US">
                <a:sym typeface="+mn-ea"/>
              </a:rPr>
              <a:t>：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port</a:t>
            </a:r>
            <a:endParaRPr lang="zh-CN" altLang="en-US" sz="1800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1800"/>
              <a:t>websocket网关监听的端口号，默认和 </a:t>
            </a:r>
            <a:r>
              <a:rPr lang="en-US" altLang="zh-CN" sz="1800"/>
              <a:t>N</a:t>
            </a:r>
            <a:r>
              <a:rPr lang="zh-CN" altLang="en-US" sz="1800"/>
              <a:t>estjs 服务端口号一致</a:t>
            </a:r>
            <a:endParaRPr lang="zh-CN" altLang="en-US" sz="1800"/>
          </a:p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</a:t>
            </a:r>
            <a:endParaRPr lang="zh-CN" altLang="en-US" sz="1800"/>
          </a:p>
          <a:p>
            <a:pPr algn="l"/>
            <a:r>
              <a:rPr lang="zh-CN" altLang="en-US" sz="1800"/>
              <a:t>主要用来配置 namespace 命名空间，默认是</a:t>
            </a:r>
            <a:r>
              <a:rPr lang="en-US" altLang="zh-CN" sz="1800"/>
              <a:t>/</a:t>
            </a:r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用途</a:t>
            </a:r>
            <a:r>
              <a:rPr lang="zh-CN" altLang="en-US" sz="1800"/>
              <a:t>：</a:t>
            </a:r>
            <a:endParaRPr lang="zh-CN" altLang="en-US" sz="1800"/>
          </a:p>
          <a:p>
            <a:pPr algn="l"/>
            <a:r>
              <a:rPr lang="zh-CN" sz="1800"/>
              <a:t>构建</a:t>
            </a:r>
            <a:r>
              <a:rPr lang="en-US" altLang="zh-CN" sz="1800"/>
              <a:t>Websocket</a:t>
            </a:r>
            <a:r>
              <a:rPr lang="zh-CN" altLang="en-US" sz="1800"/>
              <a:t>应用程序</a:t>
            </a:r>
            <a:endParaRPr lang="zh-CN" altLang="en-US" sz="18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Socket.io </a:t>
            </a:r>
            <a:r>
              <a:rPr lang="zh-CN" altLang="en-US" dirty="0">
                <a:sym typeface="+mn-ea"/>
              </a:rPr>
              <a:t>基本知识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800"/>
            <a:ext cx="51295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命名空间 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namespace</a:t>
            </a:r>
            <a:endParaRPr lang="en-US" altLang="zh-CN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800"/>
              <a:t>io.connect(http://localhost/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namespace</a:t>
            </a:r>
            <a:r>
              <a:rPr lang="zh-CN" altLang="en-US" sz="1800"/>
              <a:t>)</a:t>
            </a:r>
            <a:endParaRPr lang="zh-CN" altLang="en-US" sz="1800"/>
          </a:p>
          <a:p>
            <a:pPr algn="l"/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房间 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oom</a:t>
            </a:r>
            <a:endParaRPr lang="en-US" altLang="zh-CN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800"/>
              <a:t>命名空间下的专属</a:t>
            </a:r>
            <a:r>
              <a:rPr lang="zh-CN" altLang="en-US" sz="1800">
                <a:sym typeface="+mn-ea"/>
              </a:rPr>
              <a:t>通道</a:t>
            </a:r>
            <a:r>
              <a:rPr lang="zh-CN" altLang="en-US" sz="1800"/>
              <a:t>，客户端可以加入（</a:t>
            </a:r>
            <a:r>
              <a:rPr lang="en-US" altLang="zh-CN" sz="1800"/>
              <a:t>join</a:t>
            </a:r>
            <a:r>
              <a:rPr lang="zh-CN" altLang="en-US" sz="1800"/>
              <a:t>）和离开（</a:t>
            </a:r>
            <a:r>
              <a:rPr lang="en-US" altLang="zh-CN" sz="1800"/>
              <a:t>leave</a:t>
            </a:r>
            <a:r>
              <a:rPr lang="zh-CN" altLang="en-US" sz="1800"/>
              <a:t>）。</a:t>
            </a:r>
            <a:endParaRPr lang="zh-CN" altLang="en-US" sz="1800"/>
          </a:p>
          <a:p>
            <a:pPr algn="l"/>
            <a:r>
              <a:rPr lang="zh-CN" altLang="en-US" sz="1800"/>
              <a:t>这些通道被称为房间。</a:t>
            </a:r>
            <a:endParaRPr lang="zh-CN" altLang="en-US" sz="1800"/>
          </a:p>
          <a:p>
            <a:pPr algn="l"/>
            <a:endParaRPr lang="en-US" altLang="zh-CN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广播</a:t>
            </a:r>
            <a:endParaRPr lang="zh-CN" alt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800"/>
              <a:t>向所有连接的客户端发送消息。广播的时候是以命名空间为单位的，如果只想广播给某个房间，那就需要另外指定房间的名字。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7435" y="1562735"/>
            <a:ext cx="5228590" cy="4512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面向切面编程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111036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面向切面编程（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AOP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利用一种称为“横切”的技术，剖解开封装的对象内部，并将那些影响了多个类的公共行为封装到一个可重用模块</a:t>
            </a:r>
            <a:r>
              <a:rPr lang="en-US">
                <a:sym typeface="+mn-ea"/>
              </a:rPr>
              <a:t>.</a:t>
            </a:r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面向切面编程</a:t>
            </a:r>
            <a:r>
              <a:rPr lang="zh-CN" altLang="en-US">
                <a:sym typeface="+mn-ea"/>
              </a:rPr>
              <a:t>把软件系统分为两个部分：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核心关注点 和 横切关注点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核心关注点</a:t>
            </a:r>
            <a:r>
              <a:rPr lang="zh-CN" altLang="en-US">
                <a:sym typeface="+mn-ea"/>
              </a:rPr>
              <a:t>：业务处理的主要流程。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横切关注点</a:t>
            </a:r>
            <a:r>
              <a:rPr lang="zh-CN" altLang="en-US">
                <a:sym typeface="+mn-ea"/>
              </a:rPr>
              <a:t>：比如权限认证、日志、异常过滤等。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优点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algn="l"/>
            <a:r>
              <a:rPr lang="en-US">
                <a:sym typeface="+mn-ea"/>
              </a:rPr>
              <a:t>A</a:t>
            </a:r>
            <a:r>
              <a:rPr>
                <a:sym typeface="+mn-ea"/>
              </a:rPr>
              <a:t>OP 可以对业务逻辑的各个部分进行隔离，从而使得业务逻辑各部分之间的耦合度降低，提高程序的可重用性</a:t>
            </a:r>
            <a:r>
              <a:rPr lang="zh-CN">
                <a:sym typeface="+mn-ea"/>
              </a:rPr>
              <a:t>。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网关（Websocket）相关装饰器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63980"/>
            <a:ext cx="108902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方法装饰器</a:t>
            </a:r>
            <a:endParaRPr lang="zh-CN" altLang="en-US"/>
          </a:p>
          <a:p>
            <a:pPr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@SubscribeMessage('event')</a:t>
            </a:r>
            <a:r>
              <a:rPr lang="zh-CN" altLang="en-US"/>
              <a:t>：</a:t>
            </a:r>
            <a:r>
              <a:rPr lang="en-US" altLang="zh-CN"/>
              <a:t>event</a:t>
            </a:r>
            <a:r>
              <a:rPr lang="zh-CN" altLang="en-US"/>
              <a:t>为</a:t>
            </a:r>
            <a:r>
              <a:rPr lang="en-US" altLang="zh-CN"/>
              <a:t>Socket.io</a:t>
            </a:r>
            <a:r>
              <a:rPr lang="zh-CN" altLang="en-US"/>
              <a:t>事件的名称，当前端</a:t>
            </a:r>
            <a:r>
              <a:rPr lang="en-US" altLang="zh-CN"/>
              <a:t>emit('event'</a:t>
            </a:r>
            <a:r>
              <a:rPr lang="zh-CN" altLang="en-US"/>
              <a:t>）事件时，服务端调用</a:t>
            </a:r>
            <a:endParaRPr lang="zh-CN" altLang="en-US"/>
          </a:p>
          <a:p>
            <a:pPr algn="l"/>
            <a:r>
              <a:rPr lang="en-US" altLang="zh-CN"/>
              <a:t> </a:t>
            </a:r>
            <a:r>
              <a:rPr lang="zh-CN" altLang="en-US">
                <a:sym typeface="+mn-ea"/>
              </a:rPr>
              <a:t>SubscribeMessage装饰器装饰的方法。</a:t>
            </a:r>
            <a:endParaRPr lang="en-US" altLang="zh-CN"/>
          </a:p>
          <a:p>
            <a:pPr algn="l"/>
            <a:br>
              <a:rPr lang="en-US" altLang="zh-CN"/>
            </a:br>
            <a:r>
              <a:rPr lang="zh-CN" altLang="en-US"/>
              <a:t>属性装饰器：</a:t>
            </a:r>
            <a:endParaRPr lang="en-US" altLang="zh-CN"/>
          </a:p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@WebSocketServer()</a:t>
            </a:r>
            <a:r>
              <a:rPr lang="en-US" altLang="zh-CN"/>
              <a:t>:  </a:t>
            </a:r>
            <a:r>
              <a:rPr lang="zh-CN" altLang="en-US"/>
              <a:t>获取服务端实例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>
                <a:sym typeface="+mn-ea"/>
              </a:rPr>
              <a:t>参数装饰器：</a:t>
            </a:r>
            <a:endParaRPr lang="zh-CN" altLang="en-US"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@ConnectedSocket()</a:t>
            </a:r>
            <a:r>
              <a:rPr lang="zh-CN" altLang="en-US" sz="1800">
                <a:sym typeface="+mn-ea"/>
              </a:rPr>
              <a:t>：获取客户端实例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@MessageBody()</a:t>
            </a:r>
            <a:r>
              <a:rPr lang="zh-CN" altLang="en-US" sz="1800">
                <a:sym typeface="+mn-ea"/>
              </a:rPr>
              <a:t>：获取消息体，即</a:t>
            </a:r>
            <a:r>
              <a:rPr lang="zh-CN" altLang="en-US" sz="1800">
                <a:sym typeface="+mn-ea"/>
              </a:rPr>
              <a:t>前端emit('event',data) 中的 data</a:t>
            </a:r>
            <a:endParaRPr lang="zh-CN" altLang="en-US" sz="1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网关（Websocket）生命周期钩子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298575"/>
            <a:ext cx="110978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handleConnection() 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客户端连接时调用</a:t>
            </a:r>
            <a:endParaRPr lang="zh-CN" altLang="en-US" sz="1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endParaRPr lang="zh-CN" altLang="en-US" sz="1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handleDisconnect() ：</a:t>
            </a:r>
            <a:r>
              <a:rPr lang="zh-CN" altLang="en-US" sz="1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客户端断连时调用</a:t>
            </a:r>
            <a:endParaRPr lang="zh-CN" altLang="en-US" sz="1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endParaRPr lang="zh-CN" altLang="en-US" sz="1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endParaRPr lang="zh-CN" altLang="en-US" sz="1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endParaRPr lang="en-US" altLang="zh-CN" sz="1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 descr="code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9615" y="2121535"/>
            <a:ext cx="8229600" cy="4038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Websocket</a:t>
            </a:r>
            <a:r>
              <a:rPr lang="zh-CN" altLang="en-US" dirty="0">
                <a:sym typeface="+mn-ea"/>
              </a:rPr>
              <a:t>服务</a:t>
            </a:r>
            <a:endParaRPr lang="zh-CN" altLang="en-US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9885" y="1342390"/>
            <a:ext cx="10864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/>
              <a:t>举例聊天室发群聊消息的实现：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9885" y="1987550"/>
            <a:ext cx="384048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初始化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前端 </a:t>
            </a:r>
            <a:r>
              <a:rPr lang="en-US" altLang="zh-CN"/>
              <a:t>io.connect(Websocket</a:t>
            </a:r>
            <a:r>
              <a:rPr lang="zh-CN" altLang="en-US"/>
              <a:t>地址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进入服务端</a:t>
            </a:r>
            <a:r>
              <a:rPr lang="en-US" altLang="zh-CN"/>
              <a:t>ChatGateway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调用</a:t>
            </a:r>
            <a:r>
              <a:rPr lang="en-US" altLang="zh-CN"/>
              <a:t>handleConnection</a:t>
            </a:r>
            <a:r>
              <a:rPr lang="zh-CN" altLang="en-US"/>
              <a:t>生命周期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拿到客户端实例并加入默认房间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发送消息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前端</a:t>
            </a:r>
            <a:r>
              <a:rPr lang="en-US" altLang="zh-CN"/>
              <a:t>emit('groupMessage'</a:t>
            </a:r>
            <a:r>
              <a:rPr lang="zh-CN" altLang="en-US"/>
              <a:t>， </a:t>
            </a:r>
            <a:r>
              <a:rPr lang="en-US" altLang="zh-CN"/>
              <a:t>data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服务端调用</a:t>
            </a:r>
            <a:r>
              <a:rPr lang="en-US" altLang="zh-CN"/>
              <a:t>sendGroupMessage</a:t>
            </a:r>
            <a:r>
              <a:rPr lang="zh-CN" altLang="en-US"/>
              <a:t>方法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服务端广播消息到对应房间</a:t>
            </a:r>
            <a:endParaRPr lang="en-US" altLang="zh-CN"/>
          </a:p>
        </p:txBody>
      </p:sp>
      <p:pic>
        <p:nvPicPr>
          <p:cNvPr id="4" name="图片 3" descr="code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7305" y="758190"/>
            <a:ext cx="8452485" cy="63614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Nestjs </a:t>
            </a:r>
            <a:r>
              <a:rPr dirty="0"/>
              <a:t>入门</a:t>
            </a:r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Nestjs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>
                <a:sym typeface="+mn-ea"/>
              </a:rPr>
              <a:t>面向切面编程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20165"/>
            <a:ext cx="111036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estjs 中面向切面编程抽离出来的横切关注点分为以下几个部分：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中间件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守卫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拦截器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管道</a:t>
            </a:r>
            <a:r>
              <a:rPr lang="zh-CN" altLang="en-US">
                <a:sym typeface="+mn-ea"/>
              </a:rPr>
              <a:t>和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过滤器</a:t>
            </a: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这些预定义的切面是代码架构的组成部分，按照这些约定来组织代码会大大降低日后的维护成本。</a:t>
            </a:r>
            <a:endParaRPr lang="zh-CN" altLang="en-US">
              <a:sym typeface="+mn-ea"/>
            </a:endParaRPr>
          </a:p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pic>
        <p:nvPicPr>
          <p:cNvPr id="5" name="图片 4" descr="3828666038-5d8a198f5fd6b_article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" y="3655695"/>
            <a:ext cx="11234420" cy="2176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感受面向切面编程</a:t>
            </a:r>
            <a:endParaRPr lang="en-US" altLang="zh-CN" dirty="0">
              <a:sym typeface="+mn-ea"/>
            </a:endParaRPr>
          </a:p>
        </p:txBody>
      </p:sp>
      <p:pic>
        <p:nvPicPr>
          <p:cNvPr id="4" name="图片 3" descr="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050" y="1062355"/>
            <a:ext cx="6849745" cy="5350510"/>
          </a:xfrm>
          <a:prstGeom prst="rect">
            <a:avLst/>
          </a:prstGeom>
        </p:spPr>
      </p:pic>
      <p:pic>
        <p:nvPicPr>
          <p:cNvPr id="5" name="图片 4" descr="cod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" y="1146810"/>
            <a:ext cx="5420995" cy="3618230"/>
          </a:xfrm>
          <a:prstGeom prst="rect">
            <a:avLst/>
          </a:prstGeom>
        </p:spPr>
      </p:pic>
      <p:pic>
        <p:nvPicPr>
          <p:cNvPr id="6" name="图片 5" descr="cod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4326890"/>
            <a:ext cx="5447030" cy="19818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4.xml><?xml version="1.0" encoding="utf-8"?>
<p:tagLst xmlns:p="http://schemas.openxmlformats.org/presentationml/2006/main">
  <p:tag name="KSO_WM_UNIT_TABLE_BEAUTIFY" val="smartTable{fc4f10fd-5609-49f3-ba4e-61584c2f3b0e}"/>
  <p:tag name="TABLE_ENDDRAG_ORIGIN_RECT" val="675*383"/>
  <p:tag name="TABLE_ENDDRAG_RECT" val="90*108*675*383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7.xml><?xml version="1.0" encoding="utf-8"?>
<p:tagLst xmlns:p="http://schemas.openxmlformats.org/presentationml/2006/main">
  <p:tag name="KSO_WM_UNIT_PLACING_PICTURE_USER_VIEWPORT" val="{&quot;height&quot;:12790,&quot;width&quot;:15840}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9.xml><?xml version="1.0" encoding="utf-8"?>
<p:tagLst xmlns:p="http://schemas.openxmlformats.org/presentationml/2006/main">
  <p:tag name="KSO_WM_UNIT_TABLE_BEAUTIFY" val="smartTable{fc4f10fd-5609-49f3-ba4e-61584c2f3b0e}"/>
  <p:tag name="TABLE_ENDDRAG_ORIGIN_RECT" val="689*424"/>
  <p:tag name="TABLE_ENDDRAG_RECT" val="99*107*689*424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5.xml><?xml version="1.0" encoding="utf-8"?>
<p:tagLst xmlns:p="http://schemas.openxmlformats.org/presentationml/2006/main">
  <p:tag name="KSO_WM_UNIT_TABLE_BEAUTIFY" val="smartTable{bb46eaf5-cba4-426b-bfdc-95037f9ef51d}"/>
  <p:tag name="TABLE_ENDDRAG_ORIGIN_RECT" val="676*207"/>
  <p:tag name="TABLE_ENDDRAG_RECT" val="110*217*676*207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1.xml><?xml version="1.0" encoding="utf-8"?>
<p:tagLst xmlns:p="http://schemas.openxmlformats.org/presentationml/2006/main">
  <p:tag name="KSO_WM_UNIT_TABLE_BEAUTIFY" val="smartTable{b973e7b1-88d9-4e5d-833d-b3a00fc6337e}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7439</Words>
  <Application>WPS 演示</Application>
  <PresentationFormat>宽屏</PresentationFormat>
  <Paragraphs>764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2" baseType="lpstr">
      <vt:lpstr>Arial</vt:lpstr>
      <vt:lpstr>宋体</vt:lpstr>
      <vt:lpstr>Wingdings</vt:lpstr>
      <vt:lpstr>微软雅黑</vt:lpstr>
      <vt:lpstr>微软雅黑 Light</vt:lpstr>
      <vt:lpstr>等线 Light</vt:lpstr>
      <vt:lpstr>Arial Unicode MS</vt:lpstr>
      <vt:lpstr>等线</vt:lpstr>
      <vt:lpstr>Office 主题​​</vt:lpstr>
      <vt:lpstr>Nestjs入门</vt:lpstr>
      <vt:lpstr>PowerPoint 演示文稿</vt:lpstr>
      <vt:lpstr>1</vt:lpstr>
      <vt:lpstr>了解 Nestjs</vt:lpstr>
      <vt:lpstr>Nestjs 发展</vt:lpstr>
      <vt:lpstr>PowerPoint 演示文稿</vt:lpstr>
      <vt:lpstr>面向切面编程</vt:lpstr>
      <vt:lpstr>Nestjs的面向切面编程</vt:lpstr>
      <vt:lpstr>感受面向切面编程</vt:lpstr>
      <vt:lpstr>依赖注入和控制反转</vt:lpstr>
      <vt:lpstr>依赖注入和控制反转</vt:lpstr>
      <vt:lpstr>Nestjs的依赖注入和控制反转</vt:lpstr>
      <vt:lpstr>3</vt:lpstr>
      <vt:lpstr>Typescript装饰器</vt:lpstr>
      <vt:lpstr>类装饰器</vt:lpstr>
      <vt:lpstr>装饰器工厂</vt:lpstr>
      <vt:lpstr>方法装饰器</vt:lpstr>
      <vt:lpstr>Typescript装饰器</vt:lpstr>
      <vt:lpstr>控制器（Controller）</vt:lpstr>
      <vt:lpstr>控制器（Controller）的使用</vt:lpstr>
      <vt:lpstr>HTTP 方法装饰器</vt:lpstr>
      <vt:lpstr>HTTP 方法装饰器</vt:lpstr>
      <vt:lpstr>HTTP 参数装饰器</vt:lpstr>
      <vt:lpstr>HTTP 参数装饰器</vt:lpstr>
      <vt:lpstr>提供者（Providers）</vt:lpstr>
      <vt:lpstr>服务（Service）</vt:lpstr>
      <vt:lpstr>服务与控制器结合</vt:lpstr>
      <vt:lpstr>模块（Module）</vt:lpstr>
      <vt:lpstr>模块（Module）</vt:lpstr>
      <vt:lpstr>模块组成</vt:lpstr>
      <vt:lpstr>模块（Module）</vt:lpstr>
      <vt:lpstr>模块（Module）</vt:lpstr>
      <vt:lpstr>中间件（Middleware）</vt:lpstr>
      <vt:lpstr>中间件的用途</vt:lpstr>
      <vt:lpstr>中间件的实现</vt:lpstr>
      <vt:lpstr>全局注册中间件</vt:lpstr>
      <vt:lpstr>模块注册中间件</vt:lpstr>
      <vt:lpstr>守卫（Gurad）</vt:lpstr>
      <vt:lpstr>守卫的实现</vt:lpstr>
      <vt:lpstr>守卫的使用</vt:lpstr>
      <vt:lpstr>拦截器（Interceptor）</vt:lpstr>
      <vt:lpstr>拦截器的实现</vt:lpstr>
      <vt:lpstr>拦截器的使用</vt:lpstr>
      <vt:lpstr>异常过滤器（Filter）</vt:lpstr>
      <vt:lpstr>异常过滤器的使用</vt:lpstr>
      <vt:lpstr>管道（Pipe）</vt:lpstr>
      <vt:lpstr>管道的使用</vt:lpstr>
      <vt:lpstr>Nestjs生命周期</vt:lpstr>
      <vt:lpstr>4</vt:lpstr>
      <vt:lpstr>聊天室的基本结构</vt:lpstr>
      <vt:lpstr>聊天室模块划分</vt:lpstr>
      <vt:lpstr>聊天室表结构设计</vt:lpstr>
      <vt:lpstr>TypeORM的使用</vt:lpstr>
      <vt:lpstr>TypeORM</vt:lpstr>
      <vt:lpstr>实体（Entity）的实现</vt:lpstr>
      <vt:lpstr>存储库（Repository）</vt:lpstr>
      <vt:lpstr>Nestjs 结合 TypeORM</vt:lpstr>
      <vt:lpstr>Nestjs 结合 TypeORM</vt:lpstr>
      <vt:lpstr>Nestjs 结合 TypeORM</vt:lpstr>
      <vt:lpstr>HTTP服务的建立</vt:lpstr>
      <vt:lpstr>用户模块HTTP服务</vt:lpstr>
      <vt:lpstr>用户模块HTTP服务</vt:lpstr>
      <vt:lpstr>用户模块HTTP服务</vt:lpstr>
      <vt:lpstr>静态资源服务的建立</vt:lpstr>
      <vt:lpstr>Nestjs静态资源上传</vt:lpstr>
      <vt:lpstr>Nestjs静态资源访问</vt:lpstr>
      <vt:lpstr>Websocket服务的建立</vt:lpstr>
      <vt:lpstr>网关（Websocket）</vt:lpstr>
      <vt:lpstr>Socket.io 基本知识</vt:lpstr>
      <vt:lpstr>网关（Websocket）相关装饰器</vt:lpstr>
      <vt:lpstr>网关（Websocket）生命周期钩子</vt:lpstr>
      <vt:lpstr>Websocket服务</vt:lpstr>
      <vt:lpstr>Nestjs 入门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骚包</cp:lastModifiedBy>
  <cp:revision>1742</cp:revision>
  <dcterms:created xsi:type="dcterms:W3CDTF">2017-08-03T09:01:00Z</dcterms:created>
  <dcterms:modified xsi:type="dcterms:W3CDTF">2020-11-24T12:31:47Z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